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55"/>
  </p:notesMasterIdLst>
  <p:sldIdLst>
    <p:sldId id="256" r:id="rId2"/>
    <p:sldId id="283" r:id="rId3"/>
    <p:sldId id="284" r:id="rId4"/>
    <p:sldId id="259" r:id="rId5"/>
    <p:sldId id="285" r:id="rId6"/>
    <p:sldId id="258" r:id="rId7"/>
    <p:sldId id="286" r:id="rId8"/>
    <p:sldId id="261" r:id="rId9"/>
    <p:sldId id="263" r:id="rId10"/>
    <p:sldId id="262" r:id="rId11"/>
    <p:sldId id="264" r:id="rId12"/>
    <p:sldId id="265" r:id="rId13"/>
    <p:sldId id="266" r:id="rId14"/>
    <p:sldId id="267" r:id="rId15"/>
    <p:sldId id="270" r:id="rId16"/>
    <p:sldId id="271" r:id="rId17"/>
    <p:sldId id="269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90" r:id="rId28"/>
    <p:sldId id="289" r:id="rId29"/>
    <p:sldId id="288" r:id="rId30"/>
    <p:sldId id="291" r:id="rId31"/>
    <p:sldId id="293" r:id="rId32"/>
    <p:sldId id="295" r:id="rId33"/>
    <p:sldId id="296" r:id="rId34"/>
    <p:sldId id="297" r:id="rId35"/>
    <p:sldId id="299" r:id="rId36"/>
    <p:sldId id="300" r:id="rId37"/>
    <p:sldId id="302" r:id="rId38"/>
    <p:sldId id="303" r:id="rId39"/>
    <p:sldId id="304" r:id="rId40"/>
    <p:sldId id="305" r:id="rId41"/>
    <p:sldId id="306" r:id="rId42"/>
    <p:sldId id="308" r:id="rId43"/>
    <p:sldId id="309" r:id="rId44"/>
    <p:sldId id="312" r:id="rId45"/>
    <p:sldId id="313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798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07407-3F3B-475C-9176-F8ABE67F7C3C}" type="datetimeFigureOut">
              <a:rPr lang="en-US" smtClean="0"/>
              <a:t>1/18/2011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0D7F1-7720-478C-BEB5-06C12EDAD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57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D7F1-7720-478C-BEB5-06C12EDADA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94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D7F1-7720-478C-BEB5-06C12EDADA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30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D7F1-7720-478C-BEB5-06C12EDADA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44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D7F1-7720-478C-BEB5-06C12EDADA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96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D7F1-7720-478C-BEB5-06C12EDADA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62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D7F1-7720-478C-BEB5-06C12EDADA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22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D7F1-7720-478C-BEB5-06C12EDADA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97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D7F1-7720-478C-BEB5-06C12EDADA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08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D7F1-7720-478C-BEB5-06C12EDADA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29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D7F1-7720-478C-BEB5-06C12EDADA7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91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D7F1-7720-478C-BEB5-06C12EDADA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46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D7F1-7720-478C-BEB5-06C12EDADA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60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D7F1-7720-478C-BEB5-06C12EDADA7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22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D7F1-7720-478C-BEB5-06C12EDADA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410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D7F1-7720-478C-BEB5-06C12EDADA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974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D7F1-7720-478C-BEB5-06C12EDADA7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881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D7F1-7720-478C-BEB5-06C12EDADA7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783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D7F1-7720-478C-BEB5-06C12EDADA7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144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D7F1-7720-478C-BEB5-06C12EDADA7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928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D7F1-7720-478C-BEB5-06C12EDADA7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410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D7F1-7720-478C-BEB5-06C12EDADA7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881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D7F1-7720-478C-BEB5-06C12EDADA7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88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D7F1-7720-478C-BEB5-06C12EDADA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998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072F29-D254-4959-AF6F-438513825DC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302E23-C437-4FD1-83F1-ED8366B5C77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A68521-70A4-43F8-A04D-992C9847821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950C95-B237-4452-B425-16001516038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F67812-F2A6-4B8B-ACC2-8664DA7A2F2E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AFD45-7E6E-443C-9ABF-6BB6086B3C1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6EB8BD-0A13-4B4F-9A6C-B6B64DF858F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6DF658-5463-4CDB-B1A9-A4DC8F2350B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4045C7-C8AA-4FA1-902F-9360C4C80C0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A6BF34-FF3F-416C-BE05-CEFD8C76672B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D7F1-7720-478C-BEB5-06C12EDADA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102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B6089A-7864-4469-88AE-E400870C6C6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CE2B2A-EE15-49CE-AFFE-AEC619E6E31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7A134B-9BFD-4B2C-9994-62ECDB7EDAE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7BCA4-3444-4495-B098-941D94CD666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1DBB28-28DC-4991-AE89-A29A250D5E1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C01A96-7481-4BA2-AD7B-08F22004CE7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2754AF-6AEF-469D-B869-7235A76B52D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E56881-843E-4A3C-AFD0-135939DF0EF0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FDBA4A-96EB-4DB4-A4E6-7C0EFCBB752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2B352E-6C57-4510-91B5-9ADDEC4B9375}" type="slidenum">
              <a:rPr lang="en-US" smtClean="0"/>
              <a:pPr>
                <a:defRPr/>
              </a:pPr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D7F1-7720-478C-BEB5-06C12EDADA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2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9D6413-3F52-4D89-A7E5-5D80EBE03497}" type="slidenum">
              <a:rPr lang="en-US" smtClean="0"/>
              <a:pPr>
                <a:defRPr/>
              </a:pPr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86266E-DF8A-485E-B4E4-AA50235AE2F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FE8519-AA7D-4FD4-BD5B-FEBE3B334265}" type="slidenum">
              <a:rPr lang="en-US" smtClean="0"/>
              <a:pPr>
                <a:defRPr/>
              </a:pPr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D7F1-7720-478C-BEB5-06C12EDADA7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22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D7F1-7720-478C-BEB5-06C12EDADA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12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D7F1-7720-478C-BEB5-06C12EDADA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12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D7F1-7720-478C-BEB5-06C12EDADA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1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D7F1-7720-478C-BEB5-06C12EDADA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4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5936E9-7CF9-4337-A45B-1EF4F5CA01E4}" type="datetimeFigureOut">
              <a:rPr lang="en-US" smtClean="0"/>
              <a:t>1/18/2011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B02CAC-B6D9-4099-8B6D-54F1DFBF816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9S_SquareLeft_300dp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096000"/>
            <a:ext cx="1384034" cy="3672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5936E9-7CF9-4337-A45B-1EF4F5CA01E4}" type="datetimeFigureOut">
              <a:rPr lang="en-US" smtClean="0"/>
              <a:t>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B02CAC-B6D9-4099-8B6D-54F1DFBF81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5936E9-7CF9-4337-A45B-1EF4F5CA01E4}" type="datetimeFigureOut">
              <a:rPr lang="en-US" smtClean="0"/>
              <a:t>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B02CAC-B6D9-4099-8B6D-54F1DFBF81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5936E9-7CF9-4337-A45B-1EF4F5CA01E4}" type="datetimeFigureOut">
              <a:rPr lang="en-US" smtClean="0"/>
              <a:t>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B02CAC-B6D9-4099-8B6D-54F1DFBF81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5936E9-7CF9-4337-A45B-1EF4F5CA01E4}" type="datetimeFigureOut">
              <a:rPr lang="en-US" smtClean="0"/>
              <a:t>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B02CAC-B6D9-4099-8B6D-54F1DFBF81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5936E9-7CF9-4337-A45B-1EF4F5CA01E4}" type="datetimeFigureOut">
              <a:rPr lang="en-US" smtClean="0"/>
              <a:t>1/18/2011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B02CAC-B6D9-4099-8B6D-54F1DFBF81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5936E9-7CF9-4337-A45B-1EF4F5CA01E4}" type="datetimeFigureOut">
              <a:rPr lang="en-US" smtClean="0"/>
              <a:t>1/18/2011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B02CAC-B6D9-4099-8B6D-54F1DFBF81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5936E9-7CF9-4337-A45B-1EF4F5CA01E4}" type="datetimeFigureOut">
              <a:rPr lang="en-US" smtClean="0"/>
              <a:t>1/18/2011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B02CAC-B6D9-4099-8B6D-54F1DFBF81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5936E9-7CF9-4337-A45B-1EF4F5CA01E4}" type="datetimeFigureOut">
              <a:rPr lang="en-US" smtClean="0"/>
              <a:t>1/18/2011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B02CAC-B6D9-4099-8B6D-54F1DFBF81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5936E9-7CF9-4337-A45B-1EF4F5CA01E4}" type="datetimeFigureOut">
              <a:rPr lang="en-US" smtClean="0"/>
              <a:t>1/18/2011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B02CAC-B6D9-4099-8B6D-54F1DFBF81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5936E9-7CF9-4337-A45B-1EF4F5CA01E4}" type="datetimeFigureOut">
              <a:rPr lang="en-US" smtClean="0"/>
              <a:t>1/18/2011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B02CAC-B6D9-4099-8B6D-54F1DFBF816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85936E9-7CF9-4337-A45B-1EF4F5CA01E4}" type="datetimeFigureOut">
              <a:rPr lang="en-US" smtClean="0"/>
              <a:t>1/18/2011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6B02CAC-B6D9-4099-8B6D-54F1DFBF816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S9S_SquareLeft_300dpi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62400" y="6096000"/>
            <a:ext cx="1384034" cy="3672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30.png"/><Relationship Id="rId4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hyperlink" Target="http://www.nclb.gov/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bwesler@square-9.com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How to Guide for Selling EDM in Focused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029199"/>
            <a:ext cx="1752599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Option #1: Add Barcode to NCR Pre-printed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3622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Advantages</a:t>
            </a:r>
            <a:r>
              <a:rPr lang="en-US" u="sng" dirty="0"/>
              <a:t>:</a:t>
            </a:r>
            <a:r>
              <a:rPr lang="en-US" dirty="0"/>
              <a:t> Least expensive option. Can be implemented rapidly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Disadvantages: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Must </a:t>
            </a:r>
            <a:r>
              <a:rPr lang="en-US" dirty="0"/>
              <a:t>validate against external database or file. </a:t>
            </a:r>
            <a:endParaRPr lang="en-US" dirty="0" smtClean="0"/>
          </a:p>
          <a:p>
            <a:r>
              <a:rPr lang="en-US" dirty="0" smtClean="0"/>
              <a:t>Natively </a:t>
            </a:r>
            <a:r>
              <a:rPr lang="en-US" dirty="0"/>
              <a:t>cannot perform a page level verify without external data. </a:t>
            </a:r>
            <a:endParaRPr lang="en-US" dirty="0" smtClean="0"/>
          </a:p>
          <a:p>
            <a:r>
              <a:rPr lang="en-US" dirty="0" smtClean="0"/>
              <a:t>Less </a:t>
            </a:r>
            <a:r>
              <a:rPr lang="en-US" dirty="0"/>
              <a:t>accurate automation - Barcode recognition on dot matrix NCR paper vs. laser provides less quality image to read and interpret. </a:t>
            </a:r>
            <a:endParaRPr lang="en-US" dirty="0" smtClean="0"/>
          </a:p>
          <a:p>
            <a:r>
              <a:rPr lang="en-US" dirty="0" smtClean="0"/>
              <a:t>Still </a:t>
            </a:r>
            <a:r>
              <a:rPr lang="en-US" dirty="0"/>
              <a:t>must pre-print forms and waste forms if change is made to physical form. </a:t>
            </a:r>
            <a:endParaRPr lang="en-US" dirty="0" smtClean="0"/>
          </a:p>
          <a:p>
            <a:r>
              <a:rPr lang="en-US" dirty="0" smtClean="0"/>
              <a:t>Requires </a:t>
            </a:r>
            <a:r>
              <a:rPr lang="en-US" dirty="0"/>
              <a:t>expensive VRS image enhancement software and a dedicated desktop scanner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Must have AS/400 programmer add barcode</a:t>
            </a:r>
          </a:p>
          <a:p>
            <a:r>
              <a:rPr lang="en-US" dirty="0" smtClean="0"/>
              <a:t>Must have enough space on the physical form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Approximate </a:t>
            </a:r>
            <a:r>
              <a:rPr lang="en-US" dirty="0"/>
              <a:t>range cost: $6,000 - $8,500*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87_Scan0000.tif"/>
          <p:cNvPicPr/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52475" y="3667125"/>
            <a:ext cx="2590800" cy="2724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2654" y="4038600"/>
            <a:ext cx="217434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409950" y="4114800"/>
            <a:ext cx="733425" cy="342900"/>
          </a:xfrm>
          <a:prstGeom prst="leftArrow">
            <a:avLst>
              <a:gd name="adj1" fmla="val 50000"/>
              <a:gd name="adj2" fmla="val 4652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3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Option #2: Variable Print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This option offers the most accurate, streamlined process for tracking and </a:t>
            </a:r>
            <a:r>
              <a:rPr lang="en-US" dirty="0" smtClean="0"/>
              <a:t>capturing</a:t>
            </a:r>
          </a:p>
          <a:p>
            <a:r>
              <a:rPr lang="en-US" dirty="0" smtClean="0"/>
              <a:t>Requires </a:t>
            </a:r>
            <a:r>
              <a:rPr lang="en-US" dirty="0"/>
              <a:t>switching from high </a:t>
            </a:r>
            <a:r>
              <a:rPr lang="en-US" dirty="0" smtClean="0"/>
              <a:t>impact to </a:t>
            </a:r>
            <a:r>
              <a:rPr lang="en-US" dirty="0"/>
              <a:t>laser printers 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/>
              <a:t>need for </a:t>
            </a:r>
            <a:r>
              <a:rPr lang="en-US" dirty="0" smtClean="0"/>
              <a:t>image enhancement technology</a:t>
            </a:r>
            <a:r>
              <a:rPr lang="en-US" dirty="0"/>
              <a:t>, or a dedicated desktop </a:t>
            </a:r>
            <a:r>
              <a:rPr lang="en-US" dirty="0" smtClean="0"/>
              <a:t>scanner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Advantages: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100</a:t>
            </a:r>
            <a:r>
              <a:rPr lang="en-US" dirty="0"/>
              <a:t>% automated – data entry and page level </a:t>
            </a:r>
            <a:r>
              <a:rPr lang="en-US" dirty="0" smtClean="0"/>
              <a:t>verification </a:t>
            </a:r>
          </a:p>
          <a:p>
            <a:r>
              <a:rPr lang="en-US" dirty="0" smtClean="0"/>
              <a:t>Reduce </a:t>
            </a:r>
            <a:r>
              <a:rPr lang="en-US" dirty="0"/>
              <a:t>need for pre-printed </a:t>
            </a:r>
            <a:r>
              <a:rPr lang="en-US" dirty="0" smtClean="0"/>
              <a:t>forms</a:t>
            </a:r>
          </a:p>
          <a:p>
            <a:r>
              <a:rPr lang="en-US" dirty="0" smtClean="0"/>
              <a:t>Reduce </a:t>
            </a:r>
            <a:r>
              <a:rPr lang="en-US" dirty="0"/>
              <a:t>need for external database output for </a:t>
            </a:r>
            <a:r>
              <a:rPr lang="en-US" dirty="0" smtClean="0"/>
              <a:t>validation </a:t>
            </a:r>
            <a:endParaRPr lang="en-US" dirty="0"/>
          </a:p>
          <a:p>
            <a:pPr lvl="0"/>
            <a:r>
              <a:rPr lang="en-US" dirty="0"/>
              <a:t>Move printing to more cost effective laser printers</a:t>
            </a:r>
          </a:p>
          <a:p>
            <a:pPr lvl="0"/>
            <a:r>
              <a:rPr lang="en-US" dirty="0"/>
              <a:t>Delivery exception reporting capability </a:t>
            </a:r>
          </a:p>
          <a:p>
            <a:pPr lvl="0"/>
            <a:r>
              <a:rPr lang="en-US" dirty="0"/>
              <a:t>Automated inbound data entry of revised delivery ticket</a:t>
            </a:r>
          </a:p>
          <a:p>
            <a:pPr lvl="0"/>
            <a:r>
              <a:rPr lang="en-US" dirty="0"/>
              <a:t>Automated storage of outbound delivery ticket in SmartSearch</a:t>
            </a:r>
          </a:p>
          <a:p>
            <a:pPr lvl="0"/>
            <a:r>
              <a:rPr lang="en-US" dirty="0"/>
              <a:t>Distribute documents automatically through sophisticated workflow's to fax or email</a:t>
            </a:r>
          </a:p>
          <a:p>
            <a:pPr lvl="0"/>
            <a:r>
              <a:rPr lang="en-US" dirty="0"/>
              <a:t>Turn invoice processing into advertising opportunities </a:t>
            </a:r>
          </a:p>
          <a:p>
            <a:pPr lvl="0"/>
            <a:r>
              <a:rPr lang="en-US" dirty="0"/>
              <a:t>Easily add smart features to your documents including barcodes and charts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Disadvantages: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Radical </a:t>
            </a:r>
            <a:r>
              <a:rPr lang="en-US" dirty="0"/>
              <a:t>process change from high impact to laser </a:t>
            </a:r>
            <a:endParaRPr lang="en-US" dirty="0" smtClean="0"/>
          </a:p>
          <a:p>
            <a:r>
              <a:rPr lang="en-US" dirty="0" smtClean="0"/>
              <a:t>Upfront </a:t>
            </a:r>
            <a:r>
              <a:rPr lang="en-US" dirty="0"/>
              <a:t>hardware </a:t>
            </a:r>
            <a:r>
              <a:rPr lang="en-US" dirty="0" smtClean="0"/>
              <a:t>costs to print laser </a:t>
            </a:r>
          </a:p>
          <a:p>
            <a:r>
              <a:rPr lang="en-US" dirty="0" smtClean="0"/>
              <a:t>Increased consumables </a:t>
            </a:r>
            <a:r>
              <a:rPr lang="en-US" dirty="0"/>
              <a:t>at </a:t>
            </a:r>
            <a:r>
              <a:rPr lang="en-US" b="1" dirty="0" smtClean="0"/>
              <a:t>~ $0.08 - </a:t>
            </a:r>
            <a:r>
              <a:rPr lang="en-US" b="1" dirty="0"/>
              <a:t>$</a:t>
            </a:r>
            <a:r>
              <a:rPr lang="en-US" b="1" dirty="0" smtClean="0"/>
              <a:t>0.10 </a:t>
            </a:r>
            <a:r>
              <a:rPr lang="en-US" dirty="0"/>
              <a:t>per page for carbonless paper, MFP clicks and </a:t>
            </a:r>
            <a:r>
              <a:rPr lang="en-US" dirty="0" smtClean="0"/>
              <a:t>staples </a:t>
            </a:r>
            <a:r>
              <a:rPr lang="en-US" sz="2300" dirty="0" smtClean="0"/>
              <a:t>(assumes 3 part form).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8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Option #2: Variable Print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9718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Approximate range of cost:  $14,000 - $20,000*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Office Equipment Dealer Benefits</a:t>
            </a:r>
          </a:p>
          <a:p>
            <a:pPr lvl="0"/>
            <a:r>
              <a:rPr lang="en-US" dirty="0" smtClean="0"/>
              <a:t>Sell MFP’s as a byproduct, replacing high impact printers with your equipment</a:t>
            </a:r>
          </a:p>
          <a:p>
            <a:pPr lvl="0"/>
            <a:r>
              <a:rPr lang="en-US" dirty="0" smtClean="0"/>
              <a:t>Typically production class machines, some color are required. Larger sale, heavier volume.</a:t>
            </a:r>
          </a:p>
          <a:p>
            <a:pPr lvl="0"/>
            <a:r>
              <a:rPr lang="en-US" dirty="0" smtClean="0"/>
              <a:t>Driving significant amount of clicks to your devices</a:t>
            </a:r>
          </a:p>
          <a:p>
            <a:pPr lvl="0"/>
            <a:r>
              <a:rPr lang="en-US" dirty="0" smtClean="0"/>
              <a:t>Need for copier finishers and consumables such as: carbonless paper, staples and larger service contracts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What </a:t>
            </a:r>
            <a:r>
              <a:rPr lang="en-US" b="1" dirty="0"/>
              <a:t>to look for?</a:t>
            </a:r>
          </a:p>
          <a:p>
            <a:pPr lvl="0"/>
            <a:r>
              <a:rPr lang="en-US" dirty="0"/>
              <a:t>High impact printers, AS/400 or mainframe computers</a:t>
            </a:r>
          </a:p>
          <a:p>
            <a:pPr lvl="0"/>
            <a:r>
              <a:rPr lang="en-US" dirty="0"/>
              <a:t>Pre-printed, multi-part forms and NCR paper</a:t>
            </a:r>
          </a:p>
          <a:p>
            <a:pPr lvl="0"/>
            <a:r>
              <a:rPr lang="en-US" dirty="0"/>
              <a:t>Non-validated processes. (i.e. Need to match proof of delivery to original invoice, barcoding)</a:t>
            </a:r>
          </a:p>
          <a:p>
            <a:pPr lvl="0"/>
            <a:r>
              <a:rPr lang="en-US" dirty="0"/>
              <a:t>Boxes, bins, cabinets or shelves of multi-color paper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495800"/>
            <a:ext cx="2819399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8057" y="4538662"/>
            <a:ext cx="2710543" cy="1481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 rot="10800000">
            <a:off x="3886199" y="4908776"/>
            <a:ext cx="990600" cy="419101"/>
          </a:xfrm>
          <a:prstGeom prst="leftArrow">
            <a:avLst>
              <a:gd name="adj1" fmla="val 50000"/>
              <a:gd name="adj2" fmla="val 4147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3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Option #3: Zone OCR of NCR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83880" cy="3657600"/>
          </a:xfrm>
        </p:spPr>
        <p:txBody>
          <a:bodyPr>
            <a:normAutofit fontScale="77500" lnSpcReduction="20000"/>
          </a:bodyPr>
          <a:lstStyle/>
          <a:p>
            <a:r>
              <a:rPr lang="en-US" sz="1500" dirty="0"/>
              <a:t>This is the most common approach and also the most expensive. </a:t>
            </a:r>
            <a:endParaRPr lang="en-US" sz="1500" dirty="0" smtClean="0"/>
          </a:p>
          <a:p>
            <a:r>
              <a:rPr lang="en-US" sz="1500" dirty="0" smtClean="0"/>
              <a:t>Does </a:t>
            </a:r>
            <a:r>
              <a:rPr lang="en-US" sz="1500" dirty="0"/>
              <a:t>not require any process </a:t>
            </a:r>
            <a:r>
              <a:rPr lang="en-US" sz="1500" dirty="0" smtClean="0"/>
              <a:t>change</a:t>
            </a:r>
          </a:p>
          <a:p>
            <a:pPr marL="0" indent="0">
              <a:buNone/>
            </a:pPr>
            <a:r>
              <a:rPr lang="en-US" sz="1500" dirty="0"/>
              <a:t> </a:t>
            </a:r>
          </a:p>
          <a:p>
            <a:pPr marL="0" indent="0">
              <a:buNone/>
            </a:pPr>
            <a:r>
              <a:rPr lang="en-US" sz="1500" u="sng" dirty="0"/>
              <a:t>Advantages:</a:t>
            </a:r>
            <a:r>
              <a:rPr lang="en-US" sz="1500" dirty="0"/>
              <a:t> </a:t>
            </a:r>
            <a:endParaRPr lang="en-US" sz="1500" dirty="0" smtClean="0"/>
          </a:p>
          <a:p>
            <a:r>
              <a:rPr lang="en-US" sz="1500" dirty="0" smtClean="0"/>
              <a:t>No </a:t>
            </a:r>
            <a:r>
              <a:rPr lang="en-US" sz="1500" dirty="0"/>
              <a:t>changes required to current process and no 3</a:t>
            </a:r>
            <a:r>
              <a:rPr lang="en-US" sz="1500" baseline="30000" dirty="0"/>
              <a:t>rd</a:t>
            </a:r>
            <a:r>
              <a:rPr lang="en-US" sz="1500" dirty="0"/>
              <a:t> party changes to </a:t>
            </a:r>
            <a:r>
              <a:rPr lang="en-US" sz="1500" dirty="0" smtClean="0"/>
              <a:t>forms</a:t>
            </a:r>
          </a:p>
          <a:p>
            <a:r>
              <a:rPr lang="en-US" sz="1500" dirty="0" smtClean="0"/>
              <a:t>Faster </a:t>
            </a:r>
            <a:r>
              <a:rPr lang="en-US" sz="1500" dirty="0"/>
              <a:t>print and finishing on NCR versus variable </a:t>
            </a:r>
            <a:r>
              <a:rPr lang="en-US" sz="1500" dirty="0" smtClean="0"/>
              <a:t>print and finishing</a:t>
            </a:r>
            <a:endParaRPr lang="en-US" sz="1500" dirty="0"/>
          </a:p>
          <a:p>
            <a:pPr marL="0" indent="0">
              <a:buNone/>
            </a:pPr>
            <a:r>
              <a:rPr lang="en-US" sz="1500" dirty="0"/>
              <a:t> </a:t>
            </a:r>
          </a:p>
          <a:p>
            <a:pPr marL="0" indent="0">
              <a:buNone/>
            </a:pPr>
            <a:r>
              <a:rPr lang="en-US" sz="1500" u="sng" dirty="0"/>
              <a:t>Disadvantages:</a:t>
            </a:r>
            <a:r>
              <a:rPr lang="en-US" sz="1500" dirty="0"/>
              <a:t> </a:t>
            </a:r>
            <a:endParaRPr lang="en-US" sz="1500" dirty="0" smtClean="0"/>
          </a:p>
          <a:p>
            <a:r>
              <a:rPr lang="en-US" sz="1500" dirty="0" smtClean="0"/>
              <a:t>The </a:t>
            </a:r>
            <a:r>
              <a:rPr lang="en-US" sz="1500" dirty="0"/>
              <a:t>most expensive </a:t>
            </a:r>
            <a:r>
              <a:rPr lang="en-US" sz="1500" dirty="0" smtClean="0"/>
              <a:t>option</a:t>
            </a:r>
          </a:p>
          <a:p>
            <a:r>
              <a:rPr lang="en-US" sz="1500" dirty="0" smtClean="0"/>
              <a:t>Requires </a:t>
            </a:r>
            <a:r>
              <a:rPr lang="en-US" sz="1500" dirty="0"/>
              <a:t>a desktop scanner running Kofax VRS Professional. </a:t>
            </a:r>
            <a:endParaRPr lang="en-US" sz="1500" dirty="0" smtClean="0"/>
          </a:p>
          <a:p>
            <a:r>
              <a:rPr lang="en-US" sz="1500" dirty="0" smtClean="0"/>
              <a:t>Must </a:t>
            </a:r>
            <a:r>
              <a:rPr lang="en-US" sz="1500" dirty="0"/>
              <a:t>validate against external database or file. </a:t>
            </a:r>
            <a:endParaRPr lang="en-US" sz="1500" dirty="0" smtClean="0"/>
          </a:p>
          <a:p>
            <a:r>
              <a:rPr lang="en-US" sz="1500" dirty="0" smtClean="0"/>
              <a:t>Natively </a:t>
            </a:r>
            <a:r>
              <a:rPr lang="en-US" sz="1500" dirty="0"/>
              <a:t>cannot perform a page level verify without external data. </a:t>
            </a:r>
            <a:endParaRPr lang="en-US" sz="1500" dirty="0" smtClean="0"/>
          </a:p>
          <a:p>
            <a:r>
              <a:rPr lang="en-US" sz="1500" dirty="0" smtClean="0"/>
              <a:t>Least </a:t>
            </a:r>
            <a:r>
              <a:rPr lang="en-US" sz="1500" dirty="0"/>
              <a:t>accurate of the solutions with best outcome of 90% </a:t>
            </a:r>
            <a:r>
              <a:rPr lang="en-US" sz="1500" dirty="0" smtClean="0"/>
              <a:t>automation</a:t>
            </a:r>
            <a:endParaRPr lang="en-US" sz="1500" dirty="0"/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US" sz="1500" b="1" dirty="0" smtClean="0"/>
              <a:t>Qualifying Metrics</a:t>
            </a:r>
          </a:p>
          <a:p>
            <a:r>
              <a:rPr lang="en-US" sz="1500" dirty="0" smtClean="0"/>
              <a:t>If order to print and pack process is less than 3 hours, this is the best approach</a:t>
            </a:r>
          </a:p>
          <a:p>
            <a:r>
              <a:rPr lang="en-US" sz="1500" dirty="0" smtClean="0"/>
              <a:t>If culture prefers NCR paper and not comfortable changing the drivers behavior</a:t>
            </a:r>
          </a:p>
          <a:p>
            <a:r>
              <a:rPr lang="en-US" sz="1500" dirty="0" smtClean="0"/>
              <a:t>If significant existing backlog of pre-printed forms exist</a:t>
            </a:r>
            <a:endParaRPr lang="en-US" sz="1500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34979" y="4564387"/>
            <a:ext cx="6096000" cy="2014538"/>
            <a:chOff x="762000" y="3371850"/>
            <a:chExt cx="7239000" cy="2800350"/>
          </a:xfrm>
        </p:grpSpPr>
        <p:grpSp>
          <p:nvGrpSpPr>
            <p:cNvPr id="11" name="Group 10"/>
            <p:cNvGrpSpPr/>
            <p:nvPr/>
          </p:nvGrpSpPr>
          <p:grpSpPr>
            <a:xfrm>
              <a:off x="762000" y="3371850"/>
              <a:ext cx="7239000" cy="2800350"/>
              <a:chOff x="762000" y="3371850"/>
              <a:chExt cx="7239000" cy="2800350"/>
            </a:xfrm>
          </p:grpSpPr>
          <p:pic>
            <p:nvPicPr>
              <p:cNvPr id="15" name="Picture 14" descr="87_Scan0000.tif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800100" y="3333750"/>
                <a:ext cx="2800350" cy="287655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6" name="Text Box 5"/>
              <p:cNvSpPr txBox="1">
                <a:spLocks noChangeArrowheads="1"/>
              </p:cNvSpPr>
              <p:nvPr/>
            </p:nvSpPr>
            <p:spPr bwMode="auto">
              <a:xfrm>
                <a:off x="4267200" y="3962401"/>
                <a:ext cx="3733800" cy="17503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Calibri"/>
                    <a:ea typeface="Calibri"/>
                    <a:cs typeface="Times New Roman"/>
                  </a:rPr>
                  <a:t>AR Invoice Number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 dirty="0" smtClean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effectLst/>
                    <a:latin typeface="Calibri"/>
                    <a:ea typeface="Calibri"/>
                    <a:cs typeface="Times New Roman"/>
                  </a:rPr>
                  <a:t>Date</a:t>
                </a:r>
                <a:endParaRPr lang="en-US" sz="11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 dirty="0" smtClean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effectLst/>
                    <a:latin typeface="Calibri"/>
                    <a:ea typeface="Calibri"/>
                    <a:cs typeface="Times New Roman"/>
                  </a:rPr>
                  <a:t>Customer </a:t>
                </a:r>
                <a:r>
                  <a:rPr lang="en-US" sz="1100" dirty="0">
                    <a:effectLst/>
                    <a:latin typeface="Calibri"/>
                    <a:ea typeface="Calibri"/>
                    <a:cs typeface="Times New Roman"/>
                  </a:rPr>
                  <a:t>Name</a:t>
                </a: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>
                <a:off x="1524000" y="4267200"/>
                <a:ext cx="2957513" cy="12373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3124200" y="3810000"/>
                <a:ext cx="11430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endCxn id="16" idx="1"/>
              </p:cNvCxnSpPr>
              <p:nvPr/>
            </p:nvCxnSpPr>
            <p:spPr>
              <a:xfrm>
                <a:off x="3048000" y="3962401"/>
                <a:ext cx="1219199" cy="87517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/>
            <p:cNvSpPr/>
            <p:nvPr/>
          </p:nvSpPr>
          <p:spPr>
            <a:xfrm>
              <a:off x="5595257" y="4048125"/>
              <a:ext cx="2057400" cy="2190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79533" y="4686299"/>
              <a:ext cx="2057400" cy="2190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95257" y="5394977"/>
              <a:ext cx="2057400" cy="2190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01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Option #3: Zone OCR of NCR </a:t>
            </a:r>
            <a:r>
              <a:rPr lang="en-US" b="1" dirty="0" smtClean="0"/>
              <a:t>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133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Option A</a:t>
            </a:r>
            <a:r>
              <a:rPr lang="en-US" dirty="0" smtClean="0"/>
              <a:t> includes 1 concurrent capture license of Kofax Capture and a 300,000 ppy (pages per year) volume license, Xerox 742 scanner with VRS Professional plus services and support</a:t>
            </a:r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marL="0" indent="0">
              <a:buNone/>
            </a:pPr>
            <a:r>
              <a:rPr lang="en-US" b="1" dirty="0" smtClean="0"/>
              <a:t>Option B</a:t>
            </a:r>
            <a:r>
              <a:rPr lang="en-US" dirty="0" smtClean="0"/>
              <a:t> includes 1 named scan licenses of Kodak Capture Pro (class B license), unlimited scanning, and Fujitsu fi-6140 scanner with VRS Professional, 1 data merge plus services and support.</a:t>
            </a:r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r>
              <a:rPr lang="en-US" b="1" i="1" dirty="0" smtClean="0"/>
              <a:t>Option A:</a:t>
            </a:r>
            <a:r>
              <a:rPr lang="en-US" dirty="0" smtClean="0"/>
              <a:t> Approximate cost: $20,000 - $25,000*</a:t>
            </a:r>
          </a:p>
          <a:p>
            <a:r>
              <a:rPr lang="en-US" b="1" i="1" dirty="0" smtClean="0"/>
              <a:t>Option B:</a:t>
            </a:r>
            <a:r>
              <a:rPr lang="en-US" dirty="0" smtClean="0"/>
              <a:t> Approximate cost: $13,000 - $15,000*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62000" y="3371850"/>
            <a:ext cx="7239000" cy="2800350"/>
            <a:chOff x="762000" y="3371850"/>
            <a:chExt cx="7239000" cy="2800350"/>
          </a:xfrm>
        </p:grpSpPr>
        <p:grpSp>
          <p:nvGrpSpPr>
            <p:cNvPr id="6" name="Group 5"/>
            <p:cNvGrpSpPr/>
            <p:nvPr/>
          </p:nvGrpSpPr>
          <p:grpSpPr>
            <a:xfrm>
              <a:off x="762000" y="3371850"/>
              <a:ext cx="7239000" cy="2800350"/>
              <a:chOff x="762000" y="3371850"/>
              <a:chExt cx="7239000" cy="2800350"/>
            </a:xfrm>
          </p:grpSpPr>
          <p:pic>
            <p:nvPicPr>
              <p:cNvPr id="4" name="Picture 3" descr="87_Scan0000.tif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800100" y="3333750"/>
                <a:ext cx="2800350" cy="287655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5" name="Text Box 5"/>
              <p:cNvSpPr txBox="1">
                <a:spLocks noChangeArrowheads="1"/>
              </p:cNvSpPr>
              <p:nvPr/>
            </p:nvSpPr>
            <p:spPr bwMode="auto">
              <a:xfrm>
                <a:off x="4267200" y="3962400"/>
                <a:ext cx="3733800" cy="14477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Calibri"/>
                    <a:ea typeface="Calibri"/>
                    <a:cs typeface="Times New Roman"/>
                  </a:rPr>
                  <a:t>AR Invoice Number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 dirty="0" smtClean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effectLst/>
                    <a:latin typeface="Calibri"/>
                    <a:ea typeface="Calibri"/>
                    <a:cs typeface="Times New Roman"/>
                  </a:rPr>
                  <a:t>Date</a:t>
                </a:r>
                <a:endParaRPr lang="en-US" sz="11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 dirty="0" smtClean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effectLst/>
                    <a:latin typeface="Calibri"/>
                    <a:ea typeface="Calibri"/>
                    <a:cs typeface="Times New Roman"/>
                  </a:rPr>
                  <a:t>Customer </a:t>
                </a:r>
                <a:r>
                  <a:rPr lang="en-US" sz="1100" dirty="0">
                    <a:effectLst/>
                    <a:latin typeface="Calibri"/>
                    <a:ea typeface="Calibri"/>
                    <a:cs typeface="Times New Roman"/>
                  </a:rPr>
                  <a:t>Name</a:t>
                </a:r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>
                <a:off x="1524000" y="4267200"/>
                <a:ext cx="2667000" cy="609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3124200" y="3810000"/>
                <a:ext cx="11430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3048000" y="3962400"/>
                <a:ext cx="1219200" cy="609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/>
            <p:cNvSpPr/>
            <p:nvPr/>
          </p:nvSpPr>
          <p:spPr>
            <a:xfrm>
              <a:off x="5595257" y="4048125"/>
              <a:ext cx="2057400" cy="2190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79533" y="4467224"/>
              <a:ext cx="2057400" cy="2190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95257" y="4899251"/>
              <a:ext cx="2057400" cy="2190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51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Accounts Payable – AP Invoice Automation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46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seller to buyer, buyer to seller relationship is a costly one.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process is traditionally very manual and can cost in upwards of $85 per order to process.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“What would it mean to your accounting operations to simply compile a batch of paper invoices, place them onto the scanner and have a technology intelligently extract data, line items, send for approval and once approved feed your Accounting system?”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t="2174"/>
          <a:stretch/>
        </p:blipFill>
        <p:spPr bwMode="auto">
          <a:xfrm>
            <a:off x="2667000" y="4114800"/>
            <a:ext cx="41910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882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41" y="457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Accounts Payable – AP Invoice Automation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375512"/>
              </p:ext>
            </p:extLst>
          </p:nvPr>
        </p:nvGraphicFramePr>
        <p:xfrm>
          <a:off x="685800" y="4103132"/>
          <a:ext cx="7518400" cy="132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5256"/>
                <a:gridCol w="3123144"/>
              </a:tblGrid>
              <a:tr h="12700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Business Process – AP Invoices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What is the volume of paper invoices processed per month?</a:t>
                      </a:r>
                      <a:endParaRPr lang="en-US" sz="105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What is the avg. number of pages per invoice?</a:t>
                      </a:r>
                      <a:endParaRPr lang="en-US" sz="105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How many Full Time Equivalent AP clerks (FTE's) perform the manual tasks of sorting and keying-in data from invoices? </a:t>
                      </a:r>
                      <a:endParaRPr lang="en-US" sz="105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How many hours each day on the average does a clerk spend manually keying invoices?</a:t>
                      </a:r>
                      <a:endParaRPr lang="en-US" sz="105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What is the name of the accounting software?</a:t>
                      </a:r>
                      <a:endParaRPr lang="en-US" sz="105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71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Do you manually match PO to invoice?</a:t>
                      </a:r>
                      <a:endParaRPr lang="en-US" sz="10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" y="3733800"/>
            <a:ext cx="1901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Questions to Ask?</a:t>
            </a:r>
          </a:p>
        </p:txBody>
      </p:sp>
      <p:sp>
        <p:nvSpPr>
          <p:cNvPr id="6" name="Rectangle 5"/>
          <p:cNvSpPr/>
          <p:nvPr/>
        </p:nvSpPr>
        <p:spPr>
          <a:xfrm>
            <a:off x="442741" y="1600200"/>
            <a:ext cx="8229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The world of accounting is driven primarily from </a:t>
            </a:r>
            <a:r>
              <a:rPr lang="en-US" sz="1400" b="1" dirty="0"/>
              <a:t>unstructured paper </a:t>
            </a:r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E</a:t>
            </a:r>
            <a:r>
              <a:rPr lang="en-US" sz="1400" dirty="0" smtClean="0"/>
              <a:t>ach </a:t>
            </a:r>
            <a:r>
              <a:rPr lang="en-US" sz="1400" dirty="0"/>
              <a:t>and every vendor creates their own </a:t>
            </a:r>
            <a:r>
              <a:rPr lang="en-US" sz="1400" dirty="0" smtClean="0"/>
              <a:t>documents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As </a:t>
            </a:r>
            <a:r>
              <a:rPr lang="en-US" sz="1400" dirty="0"/>
              <a:t>a result, it is </a:t>
            </a:r>
            <a:r>
              <a:rPr lang="en-US" sz="1400" b="1" dirty="0"/>
              <a:t>impossible to automate processing </a:t>
            </a:r>
            <a:r>
              <a:rPr lang="en-US" sz="1400" dirty="0"/>
              <a:t>of purchase and pay type documents using conventional technologies. </a:t>
            </a:r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That </a:t>
            </a:r>
            <a:r>
              <a:rPr lang="en-US" sz="1400" dirty="0"/>
              <a:t>is where </a:t>
            </a:r>
            <a:r>
              <a:rPr lang="en-US" sz="1400" b="1" dirty="0"/>
              <a:t>unstructured data capture is most useful</a:t>
            </a:r>
            <a:r>
              <a:rPr lang="en-US" sz="1400" dirty="0"/>
              <a:t>, providing immediate hard cost reduction and superior automation rates.</a:t>
            </a:r>
          </a:p>
        </p:txBody>
      </p:sp>
    </p:spTree>
    <p:extLst>
      <p:ext uri="{BB962C8B-B14F-4D97-AF65-F5344CB8AC3E}">
        <p14:creationId xmlns:p14="http://schemas.microsoft.com/office/powerpoint/2010/main" val="28612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Option #1: Basic Document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5867400" cy="4419600"/>
          </a:xfrm>
        </p:spPr>
        <p:txBody>
          <a:bodyPr>
            <a:normAutofit fontScale="85000" lnSpcReduction="20000"/>
          </a:bodyPr>
          <a:lstStyle/>
          <a:p>
            <a:r>
              <a:rPr lang="en-US" sz="1400" dirty="0"/>
              <a:t>To satisfy smaller companies, </a:t>
            </a:r>
            <a:r>
              <a:rPr lang="en-US" sz="1400" b="1" u="sng" dirty="0"/>
              <a:t>low volume invoice document </a:t>
            </a:r>
            <a:r>
              <a:rPr lang="en-US" sz="1400" b="1" u="sng" dirty="0" smtClean="0"/>
              <a:t>processing</a:t>
            </a:r>
            <a:endParaRPr lang="en-US" sz="1400" dirty="0"/>
          </a:p>
          <a:p>
            <a:r>
              <a:rPr lang="en-US" sz="1400" dirty="0" smtClean="0"/>
              <a:t>Smart </a:t>
            </a:r>
            <a:r>
              <a:rPr lang="en-US" sz="1400" dirty="0"/>
              <a:t>technologies to aid in more streamlined paper processing.</a:t>
            </a:r>
          </a:p>
          <a:p>
            <a:r>
              <a:rPr lang="en-US" sz="1400" dirty="0" smtClean="0"/>
              <a:t>SmartSearch </a:t>
            </a:r>
            <a:r>
              <a:rPr lang="en-US" sz="1400" dirty="0"/>
              <a:t>Data XChange and Key Free </a:t>
            </a:r>
            <a:r>
              <a:rPr lang="en-US" sz="1400" dirty="0" smtClean="0"/>
              <a:t>Indexing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1400" u="sng" dirty="0"/>
              <a:t>Advantages</a:t>
            </a:r>
            <a:r>
              <a:rPr lang="en-US" sz="1400" dirty="0"/>
              <a:t>: </a:t>
            </a:r>
          </a:p>
          <a:p>
            <a:r>
              <a:rPr lang="en-US" sz="1400" dirty="0"/>
              <a:t>Least costly solution offering ad-hoc capture of purchase orders, pick tickets and invoices with basic 3 three way match. </a:t>
            </a:r>
          </a:p>
          <a:p>
            <a:r>
              <a:rPr lang="en-US" sz="1400" dirty="0"/>
              <a:t>Add Work XChange for automated invoice approvals and PO matching. </a:t>
            </a:r>
          </a:p>
          <a:p>
            <a:r>
              <a:rPr lang="en-US" sz="1400" dirty="0"/>
              <a:t>Use Key Free Indexing to index unstructured invoices.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1400" u="sng" dirty="0"/>
              <a:t>Disadvantages</a:t>
            </a:r>
            <a:r>
              <a:rPr lang="en-US" sz="1400" dirty="0"/>
              <a:t>: </a:t>
            </a:r>
          </a:p>
          <a:p>
            <a:r>
              <a:rPr lang="en-US" sz="1400" dirty="0"/>
              <a:t>No automation - all manual data entry. </a:t>
            </a:r>
          </a:p>
          <a:p>
            <a:r>
              <a:rPr lang="en-US" sz="1400" dirty="0"/>
              <a:t>No native release to AP system must be custom developed.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Approximate Cost: $4,000 - $15,000*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600" b="1" dirty="0"/>
              <a:t>Qualifying Metrics</a:t>
            </a:r>
          </a:p>
          <a:p>
            <a:pPr lvl="0"/>
            <a:r>
              <a:rPr lang="en-US" sz="1400" dirty="0"/>
              <a:t>This solution is the base system for all options below</a:t>
            </a:r>
          </a:p>
          <a:p>
            <a:pPr lvl="0"/>
            <a:r>
              <a:rPr lang="en-US" sz="1400" dirty="0"/>
              <a:t>Volume of invoices is less than 1,000 per month</a:t>
            </a:r>
          </a:p>
          <a:p>
            <a:pPr lvl="0"/>
            <a:r>
              <a:rPr lang="en-US" sz="1400" dirty="0" smtClean="0"/>
              <a:t>Computer </a:t>
            </a:r>
            <a:r>
              <a:rPr lang="en-US" sz="1400" dirty="0"/>
              <a:t>generated documents, not handwritten</a:t>
            </a:r>
          </a:p>
          <a:p>
            <a:pPr lvl="0"/>
            <a:r>
              <a:rPr lang="en-US" sz="1400" dirty="0"/>
              <a:t>Vendor invoices </a:t>
            </a:r>
            <a:r>
              <a:rPr lang="en-US" sz="1400" dirty="0" smtClean="0"/>
              <a:t>wide </a:t>
            </a:r>
            <a:r>
              <a:rPr lang="en-US" sz="1400" dirty="0"/>
              <a:t>ranging in terms of layout</a:t>
            </a:r>
          </a:p>
          <a:p>
            <a:endParaRPr lang="en-US" sz="1400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113314"/>
            <a:ext cx="3200400" cy="2525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953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Option #2: Unstructured Capture Automation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Message</a:t>
            </a:r>
            <a:r>
              <a:rPr lang="en-US" dirty="0" smtClean="0"/>
              <a:t>: </a:t>
            </a:r>
            <a:r>
              <a:rPr lang="en-US" b="1" dirty="0" smtClean="0"/>
              <a:t>Revolutionize </a:t>
            </a:r>
            <a:r>
              <a:rPr lang="en-US" b="1" dirty="0"/>
              <a:t>the way you do business. </a:t>
            </a:r>
            <a:r>
              <a:rPr lang="en-US" b="1" dirty="0" smtClean="0"/>
              <a:t>Turn </a:t>
            </a:r>
            <a:r>
              <a:rPr lang="en-US" b="1" dirty="0"/>
              <a:t>dumb payable documents into valuable business data points. 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Advantages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sz="2500" dirty="0" smtClean="0"/>
              <a:t>Up </a:t>
            </a:r>
            <a:r>
              <a:rPr lang="en-US" sz="2500" dirty="0"/>
              <a:t>to 90% AP invoice and PO matching automation. </a:t>
            </a:r>
            <a:endParaRPr lang="en-US" sz="2500" dirty="0" smtClean="0"/>
          </a:p>
          <a:p>
            <a:r>
              <a:rPr lang="en-US" sz="2500" dirty="0" smtClean="0"/>
              <a:t>Reduce </a:t>
            </a:r>
            <a:r>
              <a:rPr lang="en-US" sz="2500" dirty="0"/>
              <a:t>headcount by 75%, </a:t>
            </a:r>
            <a:r>
              <a:rPr lang="en-US" sz="2500" dirty="0" smtClean="0"/>
              <a:t>hard </a:t>
            </a:r>
            <a:r>
              <a:rPr lang="en-US" sz="2500" dirty="0"/>
              <a:t>costs associated with labor, benefits and taxes. </a:t>
            </a:r>
            <a:endParaRPr lang="en-US" sz="2500" dirty="0" smtClean="0"/>
          </a:p>
          <a:p>
            <a:r>
              <a:rPr lang="en-US" sz="2500" dirty="0" smtClean="0"/>
              <a:t>Direct </a:t>
            </a:r>
            <a:r>
              <a:rPr lang="en-US" sz="2500" dirty="0"/>
              <a:t>data integration of invoice header and line items into payables system. </a:t>
            </a:r>
            <a:endParaRPr lang="en-US" sz="2500" dirty="0" smtClean="0"/>
          </a:p>
          <a:p>
            <a:r>
              <a:rPr lang="en-US" sz="2500" dirty="0" smtClean="0"/>
              <a:t>Automated </a:t>
            </a:r>
            <a:r>
              <a:rPr lang="en-US" sz="2500" dirty="0"/>
              <a:t>page separation and auto document classification.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u="sng" dirty="0"/>
              <a:t>Disadvantages</a:t>
            </a:r>
            <a:r>
              <a:rPr lang="en-US" dirty="0"/>
              <a:t>: </a:t>
            </a:r>
            <a:r>
              <a:rPr lang="en-US" sz="2500" dirty="0"/>
              <a:t>Most costly solution.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Approximate Cost: </a:t>
            </a:r>
            <a:r>
              <a:rPr lang="en-US" sz="2500" dirty="0"/>
              <a:t>$50,000 - $</a:t>
            </a:r>
            <a:r>
              <a:rPr lang="en-US" sz="2500" dirty="0" smtClean="0"/>
              <a:t>200,000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2700" u="sng" dirty="0"/>
              <a:t>Qualifying Metrics</a:t>
            </a:r>
          </a:p>
          <a:p>
            <a:pPr lvl="0"/>
            <a:r>
              <a:rPr lang="en-US" sz="2500" dirty="0"/>
              <a:t>Company processes more than 10,000 invoice pages per month</a:t>
            </a:r>
          </a:p>
          <a:p>
            <a:pPr lvl="0"/>
            <a:r>
              <a:rPr lang="en-US" sz="2500" dirty="0"/>
              <a:t>Company employs more than 4 full time AP clerks</a:t>
            </a:r>
          </a:p>
          <a:p>
            <a:pPr lvl="0"/>
            <a:r>
              <a:rPr lang="en-US" sz="2500" dirty="0"/>
              <a:t>Company receives vendor invoices from more than 100 different vendors</a:t>
            </a:r>
          </a:p>
          <a:p>
            <a:pPr lvl="0"/>
            <a:r>
              <a:rPr lang="en-US" sz="2500" dirty="0"/>
              <a:t>Company receives computer generated (not handwritten) invoices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9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3810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Option #2: Unstructured Capture Automation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7800"/>
            <a:ext cx="8229600" cy="3048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Why </a:t>
            </a:r>
            <a:r>
              <a:rPr lang="en-US" b="1" dirty="0"/>
              <a:t>do I want to automate payables?</a:t>
            </a:r>
          </a:p>
          <a:p>
            <a:pPr lvl="0"/>
            <a:r>
              <a:rPr lang="en-US" dirty="0"/>
              <a:t>Reduce hard labor cost associated with AP staff </a:t>
            </a:r>
            <a:endParaRPr lang="en-US" dirty="0" smtClean="0"/>
          </a:p>
          <a:p>
            <a:pPr lvl="0"/>
            <a:r>
              <a:rPr lang="en-US" dirty="0" smtClean="0"/>
              <a:t>Replace </a:t>
            </a:r>
            <a:r>
              <a:rPr lang="en-US" dirty="0"/>
              <a:t>low value data entry </a:t>
            </a:r>
            <a:r>
              <a:rPr lang="en-US" dirty="0" smtClean="0"/>
              <a:t>with </a:t>
            </a:r>
            <a:r>
              <a:rPr lang="en-US" dirty="0"/>
              <a:t>high value invoice troubleshooting </a:t>
            </a:r>
            <a:r>
              <a:rPr lang="en-US" dirty="0" smtClean="0"/>
              <a:t>&amp; analysis</a:t>
            </a:r>
            <a:endParaRPr lang="en-US" dirty="0"/>
          </a:p>
          <a:p>
            <a:pPr lvl="0"/>
            <a:r>
              <a:rPr lang="en-US" dirty="0"/>
              <a:t>Balancing peak and slow times – eliminating temporary staff needs </a:t>
            </a:r>
          </a:p>
          <a:p>
            <a:pPr lvl="0"/>
            <a:r>
              <a:rPr lang="en-US" dirty="0"/>
              <a:t>Reduce double data entry</a:t>
            </a:r>
          </a:p>
          <a:p>
            <a:pPr lvl="0"/>
            <a:r>
              <a:rPr lang="en-US" dirty="0"/>
              <a:t>Vendors penalties for late payments</a:t>
            </a:r>
          </a:p>
          <a:p>
            <a:pPr lvl="0"/>
            <a:r>
              <a:rPr lang="en-US" dirty="0"/>
              <a:t>Early pay discounts</a:t>
            </a:r>
          </a:p>
          <a:p>
            <a:pPr lvl="1"/>
            <a:r>
              <a:rPr lang="en-US" dirty="0"/>
              <a:t>Consider a typical discount of 2/10 NET 30 (2% discount if the invoice is paid within 10 days) </a:t>
            </a:r>
          </a:p>
          <a:p>
            <a:pPr lvl="1"/>
            <a:r>
              <a:rPr lang="en-US" dirty="0"/>
              <a:t>If the savings are amortized over a 20-day period each year, the result is a 36% return. </a:t>
            </a:r>
          </a:p>
        </p:txBody>
      </p:sp>
      <p:pic>
        <p:nvPicPr>
          <p:cNvPr id="4" name="Picture 3" descr="ap_solution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6412" y="4114800"/>
            <a:ext cx="55911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091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83880" cy="4724400"/>
          </a:xfrm>
        </p:spPr>
        <p:txBody>
          <a:bodyPr>
            <a:noAutofit/>
          </a:bodyPr>
          <a:lstStyle/>
          <a:p>
            <a:r>
              <a:rPr lang="en-US" sz="1400" dirty="0" smtClean="0"/>
              <a:t>Challenge when selling EDM - Sales </a:t>
            </a:r>
            <a:r>
              <a:rPr lang="en-US" sz="1400" dirty="0"/>
              <a:t>Representative is expected to </a:t>
            </a:r>
            <a:r>
              <a:rPr lang="en-US" sz="1400" b="1" dirty="0"/>
              <a:t>understand an array of industry specific applications</a:t>
            </a:r>
            <a:r>
              <a:rPr lang="en-US" sz="1400" dirty="0"/>
              <a:t>. </a:t>
            </a:r>
          </a:p>
          <a:p>
            <a:endParaRPr lang="en-US" sz="1400" dirty="0" smtClean="0"/>
          </a:p>
          <a:p>
            <a:r>
              <a:rPr lang="en-US" sz="1400" dirty="0" smtClean="0"/>
              <a:t>This </a:t>
            </a:r>
            <a:r>
              <a:rPr lang="en-US" sz="1400" dirty="0"/>
              <a:t>training </a:t>
            </a:r>
            <a:r>
              <a:rPr lang="en-US" sz="1400" dirty="0" smtClean="0"/>
              <a:t>program is </a:t>
            </a:r>
            <a:r>
              <a:rPr lang="en-US" sz="1400" dirty="0"/>
              <a:t>designed to put </a:t>
            </a:r>
            <a:r>
              <a:rPr lang="en-US" sz="1400" b="1" dirty="0"/>
              <a:t>focus on three very common applications </a:t>
            </a:r>
            <a:r>
              <a:rPr lang="en-US" sz="1400" dirty="0"/>
              <a:t>where SmartSearch is used </a:t>
            </a:r>
            <a:r>
              <a:rPr lang="en-US" sz="1400" dirty="0" smtClean="0"/>
              <a:t>effectively</a:t>
            </a:r>
            <a:r>
              <a:rPr lang="en-US" sz="1400" dirty="0"/>
              <a:t>.  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Collectively </a:t>
            </a:r>
            <a:r>
              <a:rPr lang="en-US" sz="1400" dirty="0"/>
              <a:t>these </a:t>
            </a:r>
            <a:r>
              <a:rPr lang="en-US" sz="1400" dirty="0" smtClean="0"/>
              <a:t>four practice </a:t>
            </a:r>
            <a:r>
              <a:rPr lang="en-US" sz="1400" dirty="0"/>
              <a:t>areas comprise</a:t>
            </a:r>
            <a:r>
              <a:rPr lang="en-US" sz="1400" b="1" dirty="0"/>
              <a:t> more than </a:t>
            </a:r>
            <a:r>
              <a:rPr lang="en-US" sz="1400" b="1" dirty="0" smtClean="0"/>
              <a:t>60</a:t>
            </a:r>
            <a:r>
              <a:rPr lang="en-US" sz="1400" b="1" dirty="0"/>
              <a:t>% of the current base </a:t>
            </a:r>
            <a:r>
              <a:rPr lang="en-US" sz="1400" dirty="0"/>
              <a:t>of SmartSearch installations</a:t>
            </a:r>
            <a:r>
              <a:rPr lang="en-US" sz="1400" dirty="0" smtClean="0"/>
              <a:t>. </a:t>
            </a:r>
          </a:p>
          <a:p>
            <a:endParaRPr lang="en-US" sz="1400" dirty="0" smtClean="0"/>
          </a:p>
          <a:p>
            <a:r>
              <a:rPr lang="en-US" sz="1400" dirty="0" smtClean="0"/>
              <a:t>The </a:t>
            </a:r>
            <a:r>
              <a:rPr lang="en-US" sz="1400" dirty="0"/>
              <a:t>objective of this training </a:t>
            </a:r>
            <a:r>
              <a:rPr lang="en-US" sz="1400" dirty="0" smtClean="0"/>
              <a:t>is </a:t>
            </a:r>
            <a:r>
              <a:rPr lang="en-US" sz="1400" dirty="0"/>
              <a:t>to </a:t>
            </a:r>
            <a:r>
              <a:rPr lang="en-US" sz="1400" b="1" dirty="0"/>
              <a:t>empower you with the tools</a:t>
            </a:r>
            <a:r>
              <a:rPr lang="en-US" sz="1400" dirty="0"/>
              <a:t> that allow you hunt for opportunities with focus </a:t>
            </a:r>
          </a:p>
        </p:txBody>
      </p:sp>
    </p:spTree>
    <p:extLst>
      <p:ext uri="{BB962C8B-B14F-4D97-AF65-F5344CB8AC3E}">
        <p14:creationId xmlns:p14="http://schemas.microsoft.com/office/powerpoint/2010/main" val="153182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Option #3: Structured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257800" cy="5181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1800" u="sng" dirty="0" smtClean="0"/>
              <a:t>Advantages</a:t>
            </a:r>
            <a:r>
              <a:rPr lang="en-US" sz="1800" dirty="0"/>
              <a:t>: </a:t>
            </a:r>
          </a:p>
          <a:p>
            <a:r>
              <a:rPr lang="en-US" sz="1800" dirty="0"/>
              <a:t>Semi-automated solution, with addressing of major vendor supplier invoices versus one size fits all. </a:t>
            </a:r>
          </a:p>
          <a:p>
            <a:r>
              <a:rPr lang="en-US" sz="1800" dirty="0"/>
              <a:t>Less costly than complete unstructured capture solution. </a:t>
            </a:r>
          </a:p>
          <a:p>
            <a:r>
              <a:rPr lang="en-US" sz="1800" dirty="0"/>
              <a:t>Reduce overall labor by 20-40%.</a:t>
            </a:r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pPr marL="0" indent="0">
              <a:buNone/>
            </a:pPr>
            <a:r>
              <a:rPr lang="en-US" sz="1800" u="sng" dirty="0"/>
              <a:t>Disadvantages</a:t>
            </a:r>
            <a:r>
              <a:rPr lang="en-US" sz="1800" dirty="0"/>
              <a:t>: </a:t>
            </a:r>
          </a:p>
          <a:p>
            <a:r>
              <a:rPr lang="en-US" sz="1800" dirty="0"/>
              <a:t>Low accuracy and automation resulting in additional validation. </a:t>
            </a:r>
          </a:p>
          <a:p>
            <a:r>
              <a:rPr lang="en-US" sz="1800" dirty="0"/>
              <a:t>No line item data extraction. </a:t>
            </a:r>
          </a:p>
          <a:p>
            <a:r>
              <a:rPr lang="en-US" sz="1800" dirty="0"/>
              <a:t>No auto classification. </a:t>
            </a:r>
          </a:p>
          <a:p>
            <a:r>
              <a:rPr lang="en-US" sz="1800" dirty="0"/>
              <a:t>Zone OCR regions must have enough white space around the text. </a:t>
            </a:r>
          </a:p>
          <a:p>
            <a:r>
              <a:rPr lang="en-US" sz="1800" dirty="0"/>
              <a:t>Must use a desktop scanner and Kofax VRS 3</a:t>
            </a:r>
            <a:r>
              <a:rPr lang="en-US" sz="1800" baseline="30000" dirty="0"/>
              <a:t>rd</a:t>
            </a:r>
            <a:r>
              <a:rPr lang="en-US" sz="1800" dirty="0"/>
              <a:t> party software to receive better OCR results. </a:t>
            </a:r>
          </a:p>
          <a:p>
            <a:r>
              <a:rPr lang="en-US" sz="1800" dirty="0"/>
              <a:t>Not a good candidate for MFP capture.</a:t>
            </a:r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pPr marL="0" indent="0">
              <a:buNone/>
            </a:pPr>
            <a:r>
              <a:rPr lang="en-US" sz="1800" dirty="0"/>
              <a:t>Approximate cost: $15,000 - $80,000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Qualifying Metrics</a:t>
            </a:r>
          </a:p>
          <a:p>
            <a:r>
              <a:rPr lang="en-US" sz="1800" dirty="0"/>
              <a:t>This solution option only works if the documents are structured</a:t>
            </a:r>
          </a:p>
          <a:p>
            <a:r>
              <a:rPr lang="en-US" sz="1800" dirty="0"/>
              <a:t>80/20 rule where 80% of business is generated from 20% of the vendors.</a:t>
            </a:r>
          </a:p>
          <a:p>
            <a:pPr lvl="0"/>
            <a:r>
              <a:rPr lang="en-US" sz="1800" dirty="0" smtClean="0"/>
              <a:t>Process </a:t>
            </a:r>
            <a:r>
              <a:rPr lang="en-US" sz="1800" dirty="0"/>
              <a:t>low volumes of </a:t>
            </a:r>
            <a:r>
              <a:rPr lang="en-US" sz="1800" dirty="0" smtClean="0"/>
              <a:t>structured </a:t>
            </a:r>
            <a:r>
              <a:rPr lang="en-US" sz="1800" dirty="0"/>
              <a:t>documents – less than 2,000 pages per month</a:t>
            </a:r>
          </a:p>
          <a:p>
            <a:pPr lvl="0"/>
            <a:r>
              <a:rPr lang="en-US" sz="1800" dirty="0"/>
              <a:t>Line item data extraction is not </a:t>
            </a:r>
            <a:r>
              <a:rPr lang="en-US" sz="1800" dirty="0" smtClean="0"/>
              <a:t>necessary</a:t>
            </a:r>
            <a:endParaRPr lang="en-US" sz="1800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438400"/>
            <a:ext cx="2726781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914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914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Healthcare - </a:t>
            </a:r>
            <a:r>
              <a:rPr lang="en-US" dirty="0"/>
              <a:t>Third Party Medical Billing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83880" cy="3733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Introduction</a:t>
            </a:r>
          </a:p>
          <a:p>
            <a:r>
              <a:rPr lang="en-US" sz="1400" dirty="0" smtClean="0"/>
              <a:t>Since </a:t>
            </a:r>
            <a:r>
              <a:rPr lang="en-US" sz="1400" dirty="0"/>
              <a:t>there are thousands of insurance carriers, the task of standardizing the transport and format of EOB’s and medical claims is unrealistic. 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Since </a:t>
            </a:r>
            <a:r>
              <a:rPr lang="en-US" sz="1400" b="1" dirty="0"/>
              <a:t>3</a:t>
            </a:r>
            <a:r>
              <a:rPr lang="en-US" sz="1400" b="1" baseline="30000" dirty="0"/>
              <a:t>rd</a:t>
            </a:r>
            <a:r>
              <a:rPr lang="en-US" sz="1400" b="1" dirty="0"/>
              <a:t> party medical billers are primarily outsourced AP clerks</a:t>
            </a:r>
            <a:r>
              <a:rPr lang="en-US" sz="1400" dirty="0"/>
              <a:t>, SmartSearch does not have to </a:t>
            </a:r>
            <a:r>
              <a:rPr lang="en-US" sz="1400" b="1" dirty="0"/>
              <a:t>compete with EMR (electronic medical records) systems</a:t>
            </a:r>
            <a:r>
              <a:rPr lang="en-US" sz="1400" dirty="0"/>
              <a:t>. 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Most </a:t>
            </a:r>
            <a:r>
              <a:rPr lang="en-US" sz="1400" dirty="0"/>
              <a:t>of the billing is still done on paper since the third party is not the originating healthcare organization. 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These </a:t>
            </a:r>
            <a:r>
              <a:rPr lang="en-US" sz="1400" dirty="0"/>
              <a:t>third party billers typically employ large amounts of data entry clerks to adjudicate (code) both the claims and resulting benefits. 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6287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Healthcare - </a:t>
            </a:r>
            <a:r>
              <a:rPr lang="en-US" dirty="0"/>
              <a:t>Third Party Medical Billing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068309"/>
              </p:ext>
            </p:extLst>
          </p:nvPr>
        </p:nvGraphicFramePr>
        <p:xfrm>
          <a:off x="620486" y="3505200"/>
          <a:ext cx="7086600" cy="2118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2511"/>
                <a:gridCol w="2544089"/>
              </a:tblGrid>
              <a:tr h="16534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Business Process – Medical Billing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0310">
                <a:tc>
                  <a:txBody>
                    <a:bodyPr/>
                    <a:lstStyle/>
                    <a:p>
                      <a:pPr marL="5461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How many claims do you process per month?</a:t>
                      </a:r>
                      <a:endParaRPr lang="en-US" sz="10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310">
                <a:tc>
                  <a:txBody>
                    <a:bodyPr/>
                    <a:lstStyle/>
                    <a:p>
                      <a:pPr marL="5461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How much time is spent per document to file into a cabinet or DMS?</a:t>
                      </a:r>
                      <a:endParaRPr lang="en-US" sz="10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310">
                <a:tc>
                  <a:txBody>
                    <a:bodyPr/>
                    <a:lstStyle/>
                    <a:p>
                      <a:pPr marL="5461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How many FTE data entry personnel do you employ to handle data entry and capture?</a:t>
                      </a:r>
                      <a:endParaRPr lang="en-US" sz="10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310">
                <a:tc>
                  <a:txBody>
                    <a:bodyPr/>
                    <a:lstStyle/>
                    <a:p>
                      <a:pPr marL="5461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Is the number of FTE’s sufficient to keep up with demand?</a:t>
                      </a:r>
                      <a:endParaRPr lang="en-US" sz="10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310">
                <a:tc>
                  <a:txBody>
                    <a:bodyPr/>
                    <a:lstStyle/>
                    <a:p>
                      <a:pPr marL="5461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What is the current error rate?</a:t>
                      </a:r>
                      <a:endParaRPr lang="en-US" sz="10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310">
                <a:tc>
                  <a:txBody>
                    <a:bodyPr/>
                    <a:lstStyle/>
                    <a:p>
                      <a:pPr marL="5461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Is there adjudication software that requires entry?</a:t>
                      </a:r>
                      <a:endParaRPr lang="en-US" sz="10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310">
                <a:tc>
                  <a:txBody>
                    <a:bodyPr/>
                    <a:lstStyle/>
                    <a:p>
                      <a:pPr marL="5461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  If so, is double data entry performed?</a:t>
                      </a:r>
                      <a:endParaRPr lang="en-US" sz="10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310">
                <a:tc>
                  <a:txBody>
                    <a:bodyPr/>
                    <a:lstStyle/>
                    <a:p>
                      <a:pPr marL="5461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Is there an approval associated with the business process?</a:t>
                      </a:r>
                      <a:endParaRPr lang="en-US" sz="10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310">
                <a:tc>
                  <a:txBody>
                    <a:bodyPr/>
                    <a:lstStyle/>
                    <a:p>
                      <a:pPr marL="5461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If healthcare, what percentage of EOB’s are submitted in paper form?</a:t>
                      </a:r>
                      <a:endParaRPr lang="en-US" sz="10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310">
                <a:tc>
                  <a:txBody>
                    <a:bodyPr/>
                    <a:lstStyle/>
                    <a:p>
                      <a:pPr marL="5461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How many insurance carriers do you deal with?</a:t>
                      </a:r>
                      <a:endParaRPr lang="en-US" sz="10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310">
                <a:tc>
                  <a:txBody>
                    <a:bodyPr/>
                    <a:lstStyle/>
                    <a:p>
                      <a:pPr marL="5461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What percentages of documents are received via fax, mail, EDI, etc.?</a:t>
                      </a:r>
                      <a:endParaRPr lang="en-US" sz="10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310">
                <a:tc>
                  <a:txBody>
                    <a:bodyPr/>
                    <a:lstStyle/>
                    <a:p>
                      <a:pPr marL="5461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How are denials handled today?</a:t>
                      </a:r>
                      <a:endParaRPr lang="en-US" sz="10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20486" y="3201888"/>
            <a:ext cx="18822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Questions to Ask</a:t>
            </a:r>
          </a:p>
        </p:txBody>
      </p:sp>
      <p:sp>
        <p:nvSpPr>
          <p:cNvPr id="6" name="Rectangle 5"/>
          <p:cNvSpPr/>
          <p:nvPr/>
        </p:nvSpPr>
        <p:spPr>
          <a:xfrm>
            <a:off x="478971" y="1480066"/>
            <a:ext cx="820782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Healthcare clients now assume since the EMR provides the ability to attach a TIFF file, it can handle all their document management needs</a:t>
            </a:r>
            <a:r>
              <a:rPr lang="en-US" sz="1400" dirty="0" smtClean="0"/>
              <a:t>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EMR does NOT address other non clinical documents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When you utilize a centralized content repository approach, all aspects of your business can participate in the management of documents.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0545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Option #1: Base Document </a:t>
            </a:r>
            <a:r>
              <a:rPr lang="en-US" b="1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5105400" cy="41910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Competition </a:t>
            </a:r>
            <a:r>
              <a:rPr lang="en-US" sz="1400" dirty="0"/>
              <a:t>against EMR </a:t>
            </a:r>
            <a:r>
              <a:rPr lang="en-US" sz="1400" dirty="0" smtClean="0"/>
              <a:t>and enterprise </a:t>
            </a:r>
            <a:r>
              <a:rPr lang="en-US" sz="1400" dirty="0"/>
              <a:t>EDM systems </a:t>
            </a:r>
            <a:r>
              <a:rPr lang="en-US" sz="1400" dirty="0" smtClean="0"/>
              <a:t>is </a:t>
            </a:r>
            <a:r>
              <a:rPr lang="en-US" sz="1400" dirty="0"/>
              <a:t>fierce; </a:t>
            </a:r>
            <a:r>
              <a:rPr lang="en-US" sz="1400" b="1" dirty="0"/>
              <a:t>Square 9 has instructed resellers to focus on the third party medical billing environments</a:t>
            </a:r>
            <a:r>
              <a:rPr lang="en-US" sz="1400" dirty="0"/>
              <a:t>. 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Trends: Healthcare </a:t>
            </a:r>
            <a:r>
              <a:rPr lang="en-US" sz="1400" dirty="0"/>
              <a:t>facilities are outsourcing the patient billing process due to cost and complexity. </a:t>
            </a:r>
          </a:p>
          <a:p>
            <a:endParaRPr lang="en-US" sz="1400" dirty="0"/>
          </a:p>
          <a:p>
            <a:r>
              <a:rPr lang="en-US" sz="1400" dirty="0" smtClean="0"/>
              <a:t>This </a:t>
            </a:r>
            <a:r>
              <a:rPr lang="en-US" sz="1400" dirty="0"/>
              <a:t>allows SmartSearch to </a:t>
            </a:r>
            <a:r>
              <a:rPr lang="en-US" sz="1400" b="1" dirty="0"/>
              <a:t>skip the EMR integration and cannibalization “debate</a:t>
            </a:r>
            <a:r>
              <a:rPr lang="en-US" sz="1400" b="1" dirty="0" smtClean="0"/>
              <a:t>”</a:t>
            </a:r>
          </a:p>
          <a:p>
            <a:endParaRPr lang="en-US" sz="1400" dirty="0" smtClean="0"/>
          </a:p>
          <a:p>
            <a:r>
              <a:rPr lang="en-US" sz="1400" dirty="0" smtClean="0"/>
              <a:t>The </a:t>
            </a:r>
            <a:r>
              <a:rPr lang="en-US" sz="1400" dirty="0"/>
              <a:t>SmartSearch price point, support for non-proprietary storage, audit trail and export capability allow us to monopolize within medical billing organizations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486400" y="1828799"/>
            <a:ext cx="3119120" cy="237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8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Option #1: Base Document </a:t>
            </a:r>
            <a:r>
              <a:rPr lang="en-US" b="1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83880" cy="418795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u="sng" dirty="0"/>
              <a:t>Advantages: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Low </a:t>
            </a:r>
            <a:r>
              <a:rPr lang="en-US" dirty="0"/>
              <a:t>cost to start capturing and managing paper - electronic medical claims and bills. </a:t>
            </a:r>
            <a:endParaRPr lang="en-US" dirty="0" smtClean="0"/>
          </a:p>
          <a:p>
            <a:r>
              <a:rPr lang="en-US" dirty="0" smtClean="0"/>
              <a:t>Ability </a:t>
            </a:r>
            <a:r>
              <a:rPr lang="en-US" dirty="0"/>
              <a:t>to annotate documents, export captured documents to clients or other third parties. </a:t>
            </a:r>
            <a:endParaRPr lang="en-US" dirty="0" smtClean="0"/>
          </a:p>
          <a:p>
            <a:r>
              <a:rPr lang="en-US" dirty="0" smtClean="0"/>
              <a:t>Ability </a:t>
            </a:r>
            <a:r>
              <a:rPr lang="en-US" dirty="0"/>
              <a:t>to convert incoming scanned images into text searchable PDF/A files. </a:t>
            </a:r>
            <a:endParaRPr lang="en-US" dirty="0" smtClean="0"/>
          </a:p>
          <a:p>
            <a:r>
              <a:rPr lang="en-US" dirty="0" smtClean="0"/>
              <a:t>Ability </a:t>
            </a:r>
            <a:r>
              <a:rPr lang="en-US" dirty="0"/>
              <a:t>to content search records without lengthy and costly data entry operations. </a:t>
            </a:r>
            <a:endParaRPr lang="en-US" dirty="0" smtClean="0"/>
          </a:p>
          <a:p>
            <a:r>
              <a:rPr lang="en-US" dirty="0" smtClean="0"/>
              <a:t>Audit </a:t>
            </a:r>
            <a:r>
              <a:rPr lang="en-US" dirty="0"/>
              <a:t>trail to support HIPAA compliance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u="sng" dirty="0"/>
              <a:t>Disadvantages: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manual with very little automation capabilities. 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/>
              <a:t>automated posting to adjudication system.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Approximate Cost: $7,000 - $15,000*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Qualifying </a:t>
            </a:r>
            <a:r>
              <a:rPr lang="en-US" b="1" dirty="0"/>
              <a:t>Metrics</a:t>
            </a:r>
          </a:p>
          <a:p>
            <a:pPr lvl="0"/>
            <a:r>
              <a:rPr lang="en-US" dirty="0"/>
              <a:t>This option is the base solution and required for all available options</a:t>
            </a:r>
          </a:p>
          <a:p>
            <a:pPr lvl="0"/>
            <a:r>
              <a:rPr lang="en-US" dirty="0"/>
              <a:t>If majority of billing documents are </a:t>
            </a:r>
            <a:r>
              <a:rPr lang="en-US" dirty="0" smtClean="0"/>
              <a:t>handwritten</a:t>
            </a:r>
          </a:p>
          <a:p>
            <a:pPr lvl="0"/>
            <a:r>
              <a:rPr lang="en-US" dirty="0" smtClean="0"/>
              <a:t>If billing company manages less than 100 clients</a:t>
            </a:r>
          </a:p>
          <a:p>
            <a:pPr lvl="0"/>
            <a:r>
              <a:rPr lang="en-US" dirty="0" smtClean="0"/>
              <a:t>If billing company manages smaller healthcare practices</a:t>
            </a:r>
            <a:endParaRPr lang="en-US" dirty="0"/>
          </a:p>
          <a:p>
            <a:pPr lvl="0"/>
            <a:r>
              <a:rPr lang="en-US" dirty="0"/>
              <a:t>If the capital cost of ~$60,000 and above is not viable expense for unstructured automation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Option #2: Unstructured Patient Billing </a:t>
            </a:r>
            <a:r>
              <a:rPr lang="en-US" b="1" dirty="0" smtClean="0"/>
              <a:t>Automation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83880" cy="43434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“What </a:t>
            </a:r>
            <a:r>
              <a:rPr lang="en-US" b="1" dirty="0"/>
              <a:t>would it mean to your medical billing practice to place a set of EOB’s </a:t>
            </a:r>
            <a:r>
              <a:rPr lang="en-US" b="1" dirty="0" smtClean="0"/>
              <a:t>or </a:t>
            </a:r>
            <a:r>
              <a:rPr lang="en-US" b="1" dirty="0"/>
              <a:t>other healthcare documents on a scanner and have a technology automatically classify and extract </a:t>
            </a:r>
            <a:r>
              <a:rPr lang="en-US" b="1" dirty="0" smtClean="0"/>
              <a:t>data as </a:t>
            </a:r>
            <a:r>
              <a:rPr lang="en-US" b="1" dirty="0"/>
              <a:t>well as transmit the extracted data to your patient billing </a:t>
            </a:r>
            <a:r>
              <a:rPr lang="en-US" b="1" dirty="0" smtClean="0"/>
              <a:t>system?”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 smtClean="0"/>
              <a:t>The Process</a:t>
            </a:r>
          </a:p>
          <a:p>
            <a:r>
              <a:rPr lang="en-US" dirty="0"/>
              <a:t>Our </a:t>
            </a:r>
            <a:r>
              <a:rPr lang="en-US" dirty="0" smtClean="0"/>
              <a:t>solutions </a:t>
            </a:r>
            <a:r>
              <a:rPr lang="en-US" dirty="0"/>
              <a:t>work with scanned images, emails, faxes or </a:t>
            </a:r>
            <a:r>
              <a:rPr lang="en-US" dirty="0" smtClean="0"/>
              <a:t>any variety </a:t>
            </a:r>
            <a:r>
              <a:rPr lang="en-US" dirty="0"/>
              <a:t>of medical </a:t>
            </a:r>
            <a:r>
              <a:rPr lang="en-US" dirty="0" smtClean="0"/>
              <a:t>forms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process begins with a high-speed </a:t>
            </a:r>
            <a:r>
              <a:rPr lang="en-US" dirty="0" smtClean="0"/>
              <a:t>full-page OCR </a:t>
            </a:r>
            <a:r>
              <a:rPr lang="en-US" dirty="0"/>
              <a:t>scan of each image.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Our </a:t>
            </a:r>
            <a:r>
              <a:rPr lang="en-US" dirty="0"/>
              <a:t>solution </a:t>
            </a:r>
            <a:r>
              <a:rPr lang="en-US" dirty="0" smtClean="0"/>
              <a:t>will search every </a:t>
            </a:r>
            <a:r>
              <a:rPr lang="en-US" dirty="0"/>
              <a:t>word of every document and discover the content much as a human would. </a:t>
            </a:r>
          </a:p>
          <a:p>
            <a:endParaRPr lang="en-US" dirty="0"/>
          </a:p>
          <a:p>
            <a:r>
              <a:rPr lang="en-US" dirty="0" smtClean="0"/>
              <a:t>Documents are </a:t>
            </a:r>
            <a:r>
              <a:rPr lang="en-US" dirty="0"/>
              <a:t>automatically sorted without the need for separator </a:t>
            </a:r>
            <a:r>
              <a:rPr lang="en-US" dirty="0" smtClean="0"/>
              <a:t>sheets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Our </a:t>
            </a:r>
            <a:r>
              <a:rPr lang="en-US" dirty="0"/>
              <a:t>solution comes with pre-defined </a:t>
            </a:r>
            <a:r>
              <a:rPr lang="en-US" dirty="0" smtClean="0"/>
              <a:t>knowledgebase to reduce implementation times </a:t>
            </a:r>
          </a:p>
          <a:p>
            <a:endParaRPr lang="en-US" dirty="0"/>
          </a:p>
          <a:p>
            <a:r>
              <a:rPr lang="en-US" dirty="0" smtClean="0"/>
              <a:t>Data can then be saved in x12 835 EDI format for transfer to adjudication systems</a:t>
            </a:r>
          </a:p>
          <a:p>
            <a:endParaRPr lang="en-US" dirty="0" smtClean="0"/>
          </a:p>
          <a:p>
            <a:r>
              <a:rPr lang="en-US" dirty="0" smtClean="0"/>
              <a:t>Documents and data can be automatically indexed into SmartSearch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Option #2: Unstructured Patient Billing Automation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1242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u="sng" dirty="0"/>
              <a:t>Advantages: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/>
              <a:t>automation rates in excess of 80% across all insurance company layouts. </a:t>
            </a:r>
            <a:endParaRPr lang="en-US" dirty="0" smtClean="0"/>
          </a:p>
          <a:p>
            <a:r>
              <a:rPr lang="en-US" dirty="0" smtClean="0"/>
              <a:t>Eliminate </a:t>
            </a:r>
            <a:r>
              <a:rPr lang="en-US" dirty="0"/>
              <a:t>the majority of manual data entry</a:t>
            </a:r>
            <a:r>
              <a:rPr lang="en-US" u="sng" dirty="0"/>
              <a:t> </a:t>
            </a:r>
            <a:r>
              <a:rPr lang="en-US" dirty="0" smtClean="0"/>
              <a:t>work</a:t>
            </a:r>
          </a:p>
          <a:p>
            <a:r>
              <a:rPr lang="en-US" dirty="0" smtClean="0"/>
              <a:t>Seamless </a:t>
            </a:r>
            <a:r>
              <a:rPr lang="en-US" dirty="0"/>
              <a:t>interface into document </a:t>
            </a:r>
            <a:r>
              <a:rPr lang="en-US" dirty="0" smtClean="0"/>
              <a:t>imaging</a:t>
            </a:r>
            <a:r>
              <a:rPr lang="en-US" dirty="0"/>
              <a:t> </a:t>
            </a:r>
            <a:r>
              <a:rPr lang="en-US" dirty="0" smtClean="0"/>
              <a:t>system </a:t>
            </a:r>
            <a:r>
              <a:rPr lang="en-US" dirty="0"/>
              <a:t>and adjudication systems. </a:t>
            </a:r>
            <a:endParaRPr lang="en-US" dirty="0" smtClean="0"/>
          </a:p>
          <a:p>
            <a:r>
              <a:rPr lang="en-US" dirty="0" smtClean="0"/>
              <a:t>Exception </a:t>
            </a:r>
            <a:r>
              <a:rPr lang="en-US" dirty="0"/>
              <a:t>reports showing denials, credits, etc. Up to 75% on labor and processing savings.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Disadvantages</a:t>
            </a:r>
            <a:r>
              <a:rPr lang="en-US" u="sng" dirty="0"/>
              <a:t>:</a:t>
            </a:r>
            <a:r>
              <a:rPr lang="en-US" dirty="0"/>
              <a:t> Most expensive solution.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Approximate Cost: $60,000 - $500,000 or more*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Qualifying </a:t>
            </a:r>
            <a:r>
              <a:rPr lang="en-US" b="1" dirty="0"/>
              <a:t>Metrics</a:t>
            </a:r>
          </a:p>
          <a:p>
            <a:pPr lvl="0"/>
            <a:r>
              <a:rPr lang="en-US" dirty="0"/>
              <a:t>Must be processing in excess of 2M pages per year or roughly 150,000 pages per month</a:t>
            </a:r>
          </a:p>
          <a:p>
            <a:pPr lvl="0"/>
            <a:r>
              <a:rPr lang="en-US" dirty="0"/>
              <a:t>Must employ more than 10 data entry clerks</a:t>
            </a:r>
          </a:p>
          <a:p>
            <a:pPr lvl="0"/>
            <a:r>
              <a:rPr lang="en-US" dirty="0"/>
              <a:t>Majority of client billing is done on paper or electronic files NOT </a:t>
            </a:r>
            <a:r>
              <a:rPr lang="en-US" dirty="0" smtClean="0"/>
              <a:t>EDI</a:t>
            </a:r>
          </a:p>
          <a:p>
            <a:pPr lvl="0"/>
            <a:r>
              <a:rPr lang="en-US" dirty="0" smtClean="0"/>
              <a:t>Unlikely good fit for anesthesia</a:t>
            </a:r>
            <a:r>
              <a:rPr lang="en-US" b="1" i="1" dirty="0" smtClean="0"/>
              <a:t> </a:t>
            </a:r>
            <a:r>
              <a:rPr lang="en-US" dirty="0" smtClean="0"/>
              <a:t>billing due to handwriting requirements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t="5186"/>
          <a:stretch/>
        </p:blipFill>
        <p:spPr bwMode="auto">
          <a:xfrm>
            <a:off x="2209800" y="4572000"/>
            <a:ext cx="4267200" cy="1898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315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914400"/>
          </a:xfrm>
        </p:spPr>
        <p:txBody>
          <a:bodyPr>
            <a:normAutofit/>
          </a:bodyPr>
          <a:lstStyle/>
          <a:p>
            <a:r>
              <a:rPr lang="en-US" b="1" dirty="0" smtClean="0"/>
              <a:t>Human Resource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83880" cy="3733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Questions to Ask</a:t>
            </a:r>
          </a:p>
          <a:p>
            <a:r>
              <a:rPr lang="en-US" sz="1400" dirty="0" smtClean="0"/>
              <a:t>How many open positions are you recruiting for at any given time?</a:t>
            </a:r>
          </a:p>
          <a:p>
            <a:r>
              <a:rPr lang="en-US" sz="1400" dirty="0" smtClean="0"/>
              <a:t>Have you ever missed out on a high quality candidate because you weren’t able to quickly mine resume data?</a:t>
            </a:r>
          </a:p>
          <a:p>
            <a:r>
              <a:rPr lang="en-US" sz="1400" dirty="0" smtClean="0"/>
              <a:t>Is new employee production impacted by slow onboarding cycle times?</a:t>
            </a:r>
          </a:p>
          <a:p>
            <a:r>
              <a:rPr lang="en-US" sz="1400" dirty="0" smtClean="0"/>
              <a:t>Are employee reviews difficult to manage and often significantly delayed or missed?</a:t>
            </a:r>
          </a:p>
          <a:p>
            <a:r>
              <a:rPr lang="en-US" sz="1400" dirty="0" smtClean="0"/>
              <a:t>What is the average cycle time for document approvals?</a:t>
            </a:r>
          </a:p>
          <a:p>
            <a:r>
              <a:rPr lang="en-US" sz="1400" dirty="0" smtClean="0"/>
              <a:t>Do decision makers have visibility into approval processes to see exactly where each document is?</a:t>
            </a:r>
          </a:p>
          <a:p>
            <a:r>
              <a:rPr lang="en-US" sz="1400" dirty="0" smtClean="0"/>
              <a:t>Could you benefit from automated time based approval escalations?</a:t>
            </a:r>
          </a:p>
          <a:p>
            <a:r>
              <a:rPr lang="en-US" sz="1400" dirty="0" smtClean="0"/>
              <a:t>How long does it take to produce an HR file when requested by employees?</a:t>
            </a:r>
          </a:p>
          <a:p>
            <a:r>
              <a:rPr lang="en-US" sz="1400" dirty="0" smtClean="0"/>
              <a:t>Has document retrieval and auditing ever impacted HR litigation?</a:t>
            </a:r>
          </a:p>
          <a:p>
            <a:r>
              <a:rPr lang="en-US" sz="1400" dirty="0" smtClean="0"/>
              <a:t>Have you ever faced fines and penalties from FMLA and OSHA?</a:t>
            </a:r>
          </a:p>
          <a:p>
            <a:r>
              <a:rPr lang="en-US" sz="1400" dirty="0" smtClean="0"/>
              <a:t>Are your HR records protected from disasters such as a fire or flood?</a:t>
            </a:r>
          </a:p>
        </p:txBody>
      </p:sp>
    </p:spTree>
    <p:extLst>
      <p:ext uri="{BB962C8B-B14F-4D97-AF65-F5344CB8AC3E}">
        <p14:creationId xmlns:p14="http://schemas.microsoft.com/office/powerpoint/2010/main" val="31724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Document </a:t>
            </a:r>
            <a:r>
              <a:rPr lang="en-US" b="1" dirty="0" smtClean="0"/>
              <a:t>Management with Content Search and </a:t>
            </a:r>
            <a:r>
              <a:rPr lang="en-US" b="1" dirty="0" err="1" smtClean="0"/>
              <a:t>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5105400" cy="41910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HRM systems are beginning to implement attach to record “document management” functionality</a:t>
            </a:r>
          </a:p>
          <a:p>
            <a:endParaRPr lang="en-US" sz="1400" dirty="0" smtClean="0"/>
          </a:p>
          <a:p>
            <a:r>
              <a:rPr lang="en-US" sz="1400" dirty="0" smtClean="0"/>
              <a:t>Support </a:t>
            </a:r>
            <a:r>
              <a:rPr lang="en-US" sz="1400" dirty="0" smtClean="0"/>
              <a:t>for </a:t>
            </a:r>
            <a:r>
              <a:rPr lang="en-US" sz="1400" dirty="0" err="1" smtClean="0"/>
              <a:t>eDocs</a:t>
            </a:r>
            <a:r>
              <a:rPr lang="en-US" sz="1400" dirty="0" smtClean="0"/>
              <a:t> is </a:t>
            </a:r>
            <a:r>
              <a:rPr lang="en-US" sz="1400" dirty="0" smtClean="0"/>
              <a:t>limited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/>
              <a:t>C</a:t>
            </a:r>
            <a:r>
              <a:rPr lang="en-US" sz="1400" dirty="0" smtClean="0"/>
              <a:t>ontent </a:t>
            </a:r>
            <a:r>
              <a:rPr lang="en-US" sz="1400" dirty="0" smtClean="0"/>
              <a:t>search is usually not </a:t>
            </a:r>
            <a:r>
              <a:rPr lang="en-US" sz="1400" dirty="0" smtClean="0"/>
              <a:t>available</a:t>
            </a:r>
          </a:p>
          <a:p>
            <a:endParaRPr lang="en-US" sz="1400" dirty="0" smtClean="0"/>
          </a:p>
          <a:p>
            <a:r>
              <a:rPr lang="en-US" sz="1400" dirty="0"/>
              <a:t>A</a:t>
            </a:r>
            <a:r>
              <a:rPr lang="en-US" sz="1400" dirty="0" smtClean="0"/>
              <a:t>utomated </a:t>
            </a:r>
            <a:r>
              <a:rPr lang="en-US" sz="1400" dirty="0" smtClean="0"/>
              <a:t>workflows are very simplistic if even available.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400" dirty="0" smtClean="0"/>
              <a:t>Content search enables a secondary layer of </a:t>
            </a:r>
            <a:r>
              <a:rPr lang="en-US" sz="1400" dirty="0" smtClean="0"/>
              <a:t>search ability</a:t>
            </a:r>
          </a:p>
          <a:p>
            <a:endParaRPr lang="en-US" sz="1400" dirty="0"/>
          </a:p>
          <a:p>
            <a:r>
              <a:rPr lang="en-US" sz="1400" dirty="0" err="1" smtClean="0"/>
              <a:t>eForms</a:t>
            </a:r>
            <a:r>
              <a:rPr lang="en-US" sz="1400" dirty="0" smtClean="0"/>
              <a:t> eliminate paper and greatly streamline capture also delivering added Green benefits.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04115"/>
            <a:ext cx="3313594" cy="211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/>
          <a:srcRect l="35556" t="26841" r="4722" b="5728"/>
          <a:stretch>
            <a:fillRect/>
          </a:stretch>
        </p:blipFill>
        <p:spPr bwMode="auto">
          <a:xfrm>
            <a:off x="6019800" y="3643666"/>
            <a:ext cx="2228850" cy="2176381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697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Document Management with Content Search and </a:t>
            </a:r>
            <a:r>
              <a:rPr lang="en-US" b="1" dirty="0" err="1" smtClean="0"/>
              <a:t>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1534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u="sng" dirty="0" smtClean="0"/>
              <a:t>Advantages:</a:t>
            </a:r>
            <a:endParaRPr lang="en-US" sz="1400" b="1" u="sng" dirty="0"/>
          </a:p>
          <a:p>
            <a:r>
              <a:rPr lang="en-US" sz="1400" dirty="0"/>
              <a:t>R</a:t>
            </a:r>
            <a:r>
              <a:rPr lang="en-US" sz="1400" dirty="0" smtClean="0"/>
              <a:t>esumes can be stored in any format </a:t>
            </a:r>
            <a:r>
              <a:rPr lang="en-US" sz="1400" dirty="0" smtClean="0"/>
              <a:t>as </a:t>
            </a:r>
            <a:r>
              <a:rPr lang="en-US" sz="1400" dirty="0" smtClean="0"/>
              <a:t>content searchable documents. </a:t>
            </a:r>
            <a:endParaRPr lang="en-US" sz="1400" dirty="0" smtClean="0"/>
          </a:p>
          <a:p>
            <a:r>
              <a:rPr lang="en-US" sz="1400" dirty="0" smtClean="0"/>
              <a:t>Onboarding </a:t>
            </a:r>
            <a:r>
              <a:rPr lang="en-US" sz="1400" dirty="0"/>
              <a:t>and ongoing paper forms can be turned into web based </a:t>
            </a:r>
            <a:r>
              <a:rPr lang="en-US" sz="1400" dirty="0" err="1"/>
              <a:t>eForms</a:t>
            </a:r>
            <a:r>
              <a:rPr lang="en-US" sz="1400" dirty="0"/>
              <a:t>.  </a:t>
            </a:r>
            <a:endParaRPr lang="en-US" sz="1400" dirty="0" smtClean="0"/>
          </a:p>
          <a:p>
            <a:r>
              <a:rPr lang="en-US" sz="1400" dirty="0" smtClean="0"/>
              <a:t>Filling </a:t>
            </a:r>
            <a:r>
              <a:rPr lang="en-US" sz="1400" dirty="0"/>
              <a:t>of duplicate data is eliminated, logic can be built into the form to ensure quality </a:t>
            </a:r>
            <a:endParaRPr lang="en-US" sz="1400" dirty="0" smtClean="0"/>
          </a:p>
          <a:p>
            <a:r>
              <a:rPr lang="en-US" sz="1400" dirty="0" smtClean="0"/>
              <a:t>Forms </a:t>
            </a:r>
            <a:r>
              <a:rPr lang="en-US" sz="1400" dirty="0"/>
              <a:t>can be immediately routed for processing and approval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Document workflow can build business rules into the processing of electronic documents.  </a:t>
            </a:r>
            <a:endParaRPr lang="en-US" sz="1400" dirty="0" smtClean="0"/>
          </a:p>
          <a:p>
            <a:pPr lvl="1"/>
            <a:r>
              <a:rPr lang="en-US" sz="1000" dirty="0" smtClean="0"/>
              <a:t>Applications</a:t>
            </a:r>
            <a:r>
              <a:rPr lang="en-US" sz="1000" dirty="0" smtClean="0"/>
              <a:t>, PTO requests, and employee evaluations can be routed for review and approval </a:t>
            </a:r>
            <a:endParaRPr lang="en-US" sz="1000" dirty="0" smtClean="0"/>
          </a:p>
          <a:p>
            <a:pPr lvl="1"/>
            <a:r>
              <a:rPr lang="en-US" sz="1000" dirty="0" smtClean="0"/>
              <a:t>Escalations </a:t>
            </a:r>
            <a:r>
              <a:rPr lang="en-US" sz="1000" dirty="0" smtClean="0"/>
              <a:t>can ensure documents are processed within certain time constraints.</a:t>
            </a:r>
          </a:p>
          <a:p>
            <a:r>
              <a:rPr lang="en-US" sz="1400" dirty="0" smtClean="0"/>
              <a:t>Line of business integration allows users to work within the HRM </a:t>
            </a:r>
            <a:r>
              <a:rPr lang="en-US" sz="1400" dirty="0" smtClean="0"/>
              <a:t>system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Approximate cost: </a:t>
            </a:r>
          </a:p>
          <a:p>
            <a:pPr marL="0" indent="0">
              <a:buNone/>
            </a:pPr>
            <a:r>
              <a:rPr lang="en-US" sz="1400" dirty="0" smtClean="0"/>
              <a:t>$10,000+ based on concurrent users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445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Sell SmartSearch?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077200" cy="4953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You </a:t>
            </a:r>
            <a:r>
              <a:rPr lang="en-US" dirty="0"/>
              <a:t>sell copiers and need a simple, cost effective means for managing </a:t>
            </a:r>
            <a:r>
              <a:rPr lang="en-US" dirty="0" smtClean="0"/>
              <a:t>paper </a:t>
            </a:r>
            <a:r>
              <a:rPr lang="en-US" dirty="0"/>
              <a:t>through your equipment.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90% of the time just </a:t>
            </a:r>
            <a:r>
              <a:rPr lang="en-US" dirty="0"/>
              <a:t>a simple scan, index and retrieve process is </a:t>
            </a:r>
            <a:r>
              <a:rPr lang="en-US" dirty="0" smtClean="0"/>
              <a:t>needed</a:t>
            </a:r>
          </a:p>
          <a:p>
            <a:endParaRPr lang="en-US" dirty="0"/>
          </a:p>
          <a:p>
            <a:r>
              <a:rPr lang="en-US" dirty="0" smtClean="0"/>
              <a:t>Need ability to interface with any copier, as you’re not always the incumbent</a:t>
            </a:r>
          </a:p>
          <a:p>
            <a:endParaRPr lang="en-US" b="1" dirty="0" smtClean="0"/>
          </a:p>
          <a:p>
            <a:r>
              <a:rPr lang="en-US" dirty="0" smtClean="0"/>
              <a:t>Value </a:t>
            </a:r>
            <a:r>
              <a:rPr lang="en-US" dirty="0"/>
              <a:t>priced to ensure your competitive equipment deal is not side </a:t>
            </a:r>
            <a:r>
              <a:rPr lang="en-US" dirty="0" smtClean="0"/>
              <a:t>tracked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When the required features are?</a:t>
            </a:r>
          </a:p>
          <a:p>
            <a:pPr lvl="0"/>
            <a:r>
              <a:rPr lang="en-US" dirty="0"/>
              <a:t>When capture from any brand copier </a:t>
            </a:r>
            <a:endParaRPr lang="en-US" dirty="0" smtClean="0"/>
          </a:p>
          <a:p>
            <a:pPr lvl="0"/>
            <a:r>
              <a:rPr lang="en-US" dirty="0" smtClean="0"/>
              <a:t>When </a:t>
            </a:r>
            <a:r>
              <a:rPr lang="en-US" u="sng" dirty="0"/>
              <a:t>out of the box integration </a:t>
            </a:r>
            <a:r>
              <a:rPr lang="en-US" dirty="0"/>
              <a:t>capabilities with line of business systems </a:t>
            </a:r>
            <a:endParaRPr lang="en-US" dirty="0" smtClean="0"/>
          </a:p>
          <a:p>
            <a:pPr lvl="0"/>
            <a:r>
              <a:rPr lang="en-US" dirty="0" smtClean="0"/>
              <a:t>When </a:t>
            </a:r>
            <a:r>
              <a:rPr lang="en-US" dirty="0"/>
              <a:t>a turnkey solution requiring no 3</a:t>
            </a:r>
            <a:r>
              <a:rPr lang="en-US" baseline="30000" dirty="0"/>
              <a:t>rd</a:t>
            </a:r>
            <a:r>
              <a:rPr lang="en-US" dirty="0"/>
              <a:t> party applications </a:t>
            </a:r>
            <a:endParaRPr lang="en-US" dirty="0" smtClean="0"/>
          </a:p>
          <a:p>
            <a:pPr lvl="0"/>
            <a:r>
              <a:rPr lang="en-US" dirty="0" smtClean="0"/>
              <a:t>When </a:t>
            </a:r>
            <a:r>
              <a:rPr lang="en-US" dirty="0"/>
              <a:t>automated data entry tools </a:t>
            </a:r>
            <a:endParaRPr lang="en-US" dirty="0" smtClean="0"/>
          </a:p>
          <a:p>
            <a:pPr lvl="0"/>
            <a:r>
              <a:rPr lang="en-US" dirty="0" smtClean="0"/>
              <a:t>When </a:t>
            </a:r>
            <a:r>
              <a:rPr lang="en-US" dirty="0"/>
              <a:t>retention </a:t>
            </a:r>
            <a:r>
              <a:rPr lang="en-US" dirty="0" smtClean="0"/>
              <a:t>scheduling, </a:t>
            </a:r>
            <a:r>
              <a:rPr lang="en-US" u="sng" dirty="0" smtClean="0"/>
              <a:t>matching</a:t>
            </a:r>
            <a:r>
              <a:rPr lang="en-US" dirty="0" smtClean="0"/>
              <a:t> </a:t>
            </a:r>
            <a:r>
              <a:rPr lang="en-US" dirty="0"/>
              <a:t>and exception reporting </a:t>
            </a:r>
            <a:endParaRPr lang="en-US" dirty="0" smtClean="0"/>
          </a:p>
          <a:p>
            <a:pPr lvl="0"/>
            <a:r>
              <a:rPr lang="en-US" dirty="0" smtClean="0"/>
              <a:t>When </a:t>
            </a:r>
            <a:r>
              <a:rPr lang="en-US" dirty="0"/>
              <a:t>document version control and check-in/out </a:t>
            </a:r>
            <a:r>
              <a:rPr lang="en-US" dirty="0" smtClean="0"/>
              <a:t>capabilities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en-US" b="1" dirty="0" smtClean="0"/>
          </a:p>
          <a:p>
            <a:pPr algn="ctr">
              <a:buFont typeface="Wingdings 2" pitchFamily="18" charset="2"/>
              <a:buNone/>
            </a:pPr>
            <a:endParaRPr lang="en-US" b="1" dirty="0" smtClean="0"/>
          </a:p>
          <a:p>
            <a:pPr algn="ctr">
              <a:buFont typeface="Wingdings 2" pitchFamily="18" charset="2"/>
              <a:buNone/>
            </a:pPr>
            <a:endParaRPr lang="en-US" b="1" dirty="0" smtClean="0"/>
          </a:p>
          <a:p>
            <a:pPr algn="ctr">
              <a:buFont typeface="Wingdings 2" pitchFamily="18" charset="2"/>
              <a:buNone/>
            </a:pPr>
            <a:r>
              <a:rPr lang="en-US" b="1" dirty="0" smtClean="0"/>
              <a:t>Accounting Solutions</a:t>
            </a:r>
          </a:p>
        </p:txBody>
      </p:sp>
    </p:spTree>
    <p:extLst>
      <p:ext uri="{BB962C8B-B14F-4D97-AF65-F5344CB8AC3E}">
        <p14:creationId xmlns:p14="http://schemas.microsoft.com/office/powerpoint/2010/main" val="256598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0"/>
            <a:ext cx="8183880" cy="105156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other accounting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1"/>
            <a:ext cx="4953000" cy="51816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600" b="1" dirty="0" err="1" smtClean="0">
                <a:solidFill>
                  <a:schemeClr val="tx1"/>
                </a:solidFill>
              </a:rPr>
              <a:t>eForms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>
              <a:buSzPct val="100000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Type of documents: Requisitions, check requests, price increase request, vouchers</a:t>
            </a:r>
          </a:p>
          <a:p>
            <a:pPr>
              <a:buSzPct val="100000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Digital signatures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tabLst>
                <a:tab pos="1255713" algn="l"/>
              </a:tabLst>
              <a:defRPr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tabLst>
                <a:tab pos="1255713" algn="l"/>
              </a:tabLst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Email Management</a:t>
            </a:r>
          </a:p>
          <a:p>
            <a:pPr>
              <a:tabLst>
                <a:tab pos="1255713" algn="l"/>
              </a:tabLs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Correspondence and back-up documentation</a:t>
            </a:r>
          </a:p>
          <a:p>
            <a:pPr>
              <a:buFont typeface="Wingdings 2" pitchFamily="18" charset="2"/>
              <a:buNone/>
              <a:defRPr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marL="0" indent="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None/>
              <a:tabLst>
                <a:tab pos="1255713" algn="l"/>
              </a:tabLst>
              <a:defRPr/>
            </a:pPr>
            <a:r>
              <a:rPr lang="en-US" sz="1400" b="1" dirty="0"/>
              <a:t>Records Management</a:t>
            </a:r>
          </a:p>
          <a:p>
            <a:pPr>
              <a:buSzPct val="110000"/>
              <a:defRPr/>
            </a:pPr>
            <a:r>
              <a:rPr lang="en-US" sz="1400" dirty="0"/>
              <a:t>Automatically manage the retention of projects that have completed</a:t>
            </a:r>
          </a:p>
          <a:p>
            <a:pPr>
              <a:buSzPct val="110000"/>
              <a:defRPr/>
            </a:pPr>
            <a:r>
              <a:rPr lang="en-US" sz="1400" dirty="0"/>
              <a:t>Move, notify and purge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>
                <a:tab pos="1255713" algn="l"/>
              </a:tabLst>
              <a:defRPr/>
            </a:pPr>
            <a:endParaRPr lang="en-US" sz="1400" b="1" dirty="0"/>
          </a:p>
          <a:p>
            <a:pPr marL="0" indent="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None/>
              <a:tabLst>
                <a:tab pos="1255713" algn="l"/>
              </a:tabLst>
              <a:defRPr/>
            </a:pPr>
            <a:r>
              <a:rPr lang="en-US" sz="1400" b="1" dirty="0"/>
              <a:t>Compliance and Annual Audit </a:t>
            </a:r>
          </a:p>
          <a:p>
            <a:pPr>
              <a:spcBef>
                <a:spcPct val="20000"/>
              </a:spcBef>
              <a:buSzPct val="70000"/>
              <a:tabLst>
                <a:tab pos="1255713" algn="l"/>
              </a:tabLst>
              <a:defRPr/>
            </a:pPr>
            <a:r>
              <a:rPr lang="en-US" sz="1400" dirty="0"/>
              <a:t>Sarbanes-Oxley, Sections 404 and 802</a:t>
            </a:r>
          </a:p>
          <a:p>
            <a:pPr>
              <a:buNone/>
              <a:defRPr/>
            </a:pPr>
            <a:endParaRPr lang="en-US" sz="1400" b="1" dirty="0"/>
          </a:p>
          <a:p>
            <a:pPr marL="457200" indent="-457200">
              <a:buNone/>
              <a:defRPr/>
            </a:pPr>
            <a:r>
              <a:rPr lang="en-US" sz="1400" b="1" dirty="0" smtClean="0"/>
              <a:t>Variable </a:t>
            </a:r>
            <a:r>
              <a:rPr lang="en-US" sz="1400" b="1" dirty="0"/>
              <a:t>Print Data Output</a:t>
            </a:r>
          </a:p>
          <a:p>
            <a:pPr marL="285750" lvl="1" indent="-285750">
              <a:buSzPct val="110000"/>
              <a:defRPr/>
            </a:pPr>
            <a:r>
              <a:rPr lang="en-US" sz="1400" dirty="0"/>
              <a:t>Checks, PO’s, Invoices, GL reports or any multi- part forms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 2" pitchFamily="18" charset="2"/>
              <a:buNone/>
              <a:tabLst>
                <a:tab pos="1255713" algn="l"/>
              </a:tabLst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 descr="formfree_form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209800"/>
            <a:ext cx="3505200" cy="2211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980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en-US" b="1" dirty="0" smtClean="0"/>
          </a:p>
          <a:p>
            <a:pPr algn="ctr">
              <a:buFont typeface="Wingdings 2" pitchFamily="18" charset="2"/>
              <a:buNone/>
            </a:pPr>
            <a:endParaRPr lang="en-US" b="1" dirty="0" smtClean="0"/>
          </a:p>
          <a:p>
            <a:pPr algn="ctr">
              <a:buFont typeface="Wingdings 2" pitchFamily="18" charset="2"/>
              <a:buNone/>
            </a:pPr>
            <a:endParaRPr lang="en-US" b="1" dirty="0" smtClean="0"/>
          </a:p>
          <a:p>
            <a:pPr algn="ctr">
              <a:buFont typeface="Wingdings 2" pitchFamily="18" charset="2"/>
              <a:buNone/>
            </a:pPr>
            <a:endParaRPr lang="en-US" b="1" dirty="0" smtClean="0"/>
          </a:p>
          <a:p>
            <a:pPr algn="ctr">
              <a:buFont typeface="Wingdings 2" pitchFamily="18" charset="2"/>
              <a:buNone/>
            </a:pPr>
            <a:r>
              <a:rPr lang="en-US" b="1" dirty="0" smtClean="0"/>
              <a:t>Manufacturing Solutions</a:t>
            </a:r>
          </a:p>
        </p:txBody>
      </p:sp>
    </p:spTree>
    <p:extLst>
      <p:ext uri="{BB962C8B-B14F-4D97-AF65-F5344CB8AC3E}">
        <p14:creationId xmlns:p14="http://schemas.microsoft.com/office/powerpoint/2010/main" val="2907973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183880" cy="105156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manufacturing key lead-in</a:t>
            </a:r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828800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400" b="1" dirty="0" smtClean="0"/>
              <a:t>Manuals, Documentation and Data Book Generation</a:t>
            </a:r>
          </a:p>
          <a:p>
            <a:pPr marL="342900" lvl="2" indent="-342900">
              <a:lnSpc>
                <a:spcPct val="80000"/>
              </a:lnSpc>
              <a:buSzPct val="100000"/>
              <a:buFont typeface="Franklin Gothic Book" pitchFamily="34" charset="0"/>
              <a:buChar char="×"/>
            </a:pPr>
            <a:r>
              <a:rPr lang="en-US" sz="1400" dirty="0" smtClean="0"/>
              <a:t>Variable print output from ODBC compliant data source to create on-the-fly printed materials</a:t>
            </a:r>
          </a:p>
          <a:p>
            <a:pPr marL="342900" lvl="2" indent="-342900">
              <a:lnSpc>
                <a:spcPct val="80000"/>
              </a:lnSpc>
              <a:buFontTx/>
              <a:buChar char="•"/>
            </a:pPr>
            <a:endParaRPr lang="en-US" sz="1400" dirty="0" smtClean="0"/>
          </a:p>
          <a:p>
            <a:r>
              <a:rPr lang="en-US" sz="1400" b="1" dirty="0" smtClean="0"/>
              <a:t>Business case: </a:t>
            </a:r>
            <a:r>
              <a:rPr lang="en-US" sz="1400" dirty="0" smtClean="0"/>
              <a:t>the world's leading supplier to the oil and gas industry, required a solution to meet the extensive process of manufacturing data books.</a:t>
            </a:r>
          </a:p>
          <a:p>
            <a:r>
              <a:rPr lang="en-US" sz="1400" dirty="0" smtClean="0"/>
              <a:t>The process of creating a complete book takes 9 months to a year to compile</a:t>
            </a:r>
            <a:endParaRPr lang="en-US" sz="1200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  <p:pic>
        <p:nvPicPr>
          <p:cNvPr id="37892" name="Picture 3" descr="merge_useca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819400"/>
            <a:ext cx="7848600" cy="320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843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183880" cy="10515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manufacturing solutions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5029200" cy="5181600"/>
          </a:xfrm>
        </p:spPr>
        <p:txBody>
          <a:bodyPr>
            <a:normAutofit/>
          </a:bodyPr>
          <a:lstStyle/>
          <a:p>
            <a:pPr marL="341313" indent="-341313" eaLnBrk="1" hangingPunct="1">
              <a:buFontTx/>
              <a:buNone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Distributed Printing</a:t>
            </a:r>
          </a:p>
          <a:p>
            <a:pPr marL="341313" indent="-341313" eaLnBrk="1" hangingPunct="1"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Print </a:t>
            </a:r>
            <a:r>
              <a:rPr lang="en-US" sz="1400" dirty="0" smtClean="0">
                <a:solidFill>
                  <a:schemeClr val="tx1"/>
                </a:solidFill>
              </a:rPr>
              <a:t>documents to local factory network printer from central content repository</a:t>
            </a:r>
          </a:p>
          <a:p>
            <a:pPr marL="914400" indent="0" eaLnBrk="1" hangingPunct="1">
              <a:buFontTx/>
              <a:buNone/>
              <a:defRPr/>
            </a:pPr>
            <a:endParaRPr lang="en-US" sz="1200" i="1" dirty="0" smtClean="0">
              <a:solidFill>
                <a:schemeClr val="tx1"/>
              </a:solidFill>
            </a:endParaRPr>
          </a:p>
          <a:p>
            <a:pPr marL="341313" indent="-341313" eaLnBrk="1" hangingPunct="1">
              <a:buFontTx/>
              <a:buNone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Sales Order Entry Automation</a:t>
            </a:r>
          </a:p>
          <a:p>
            <a:pPr marL="341313" indent="-341313" eaLnBrk="1" hangingPunct="1"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Unstructured data capture </a:t>
            </a:r>
            <a:endParaRPr lang="en-US" sz="1800" dirty="0"/>
          </a:p>
          <a:p>
            <a:pPr marL="0" indent="0" eaLnBrk="1" hangingPunct="1"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1400" b="1" dirty="0"/>
              <a:t>Fax Integration</a:t>
            </a:r>
          </a:p>
          <a:p>
            <a:pPr>
              <a:lnSpc>
                <a:spcPct val="90000"/>
              </a:lnSpc>
              <a:buSzPct val="100000"/>
            </a:pPr>
            <a:r>
              <a:rPr lang="en-US" sz="1400" dirty="0"/>
              <a:t>Receive and automate sales orders, warranties, applications thru advanced fax routing</a:t>
            </a:r>
          </a:p>
          <a:p>
            <a:pPr>
              <a:lnSpc>
                <a:spcPct val="90000"/>
              </a:lnSpc>
              <a:buSzPct val="100000"/>
            </a:pPr>
            <a:r>
              <a:rPr lang="en-US" sz="1400" dirty="0"/>
              <a:t>Distributed capture from other domestic or international facilities</a:t>
            </a:r>
            <a:endParaRPr lang="en-US" sz="1400" b="1" dirty="0"/>
          </a:p>
          <a:p>
            <a:pPr marL="342900" lvl="2" indent="-342900">
              <a:lnSpc>
                <a:spcPct val="90000"/>
              </a:lnSpc>
              <a:buNone/>
            </a:pPr>
            <a:endParaRPr lang="en-US" sz="1400" b="1" dirty="0"/>
          </a:p>
          <a:p>
            <a:pPr marL="342900" lvl="2" indent="-342900">
              <a:lnSpc>
                <a:spcPct val="90000"/>
              </a:lnSpc>
              <a:buNone/>
            </a:pPr>
            <a:r>
              <a:rPr lang="en-US" sz="1400" b="1" dirty="0"/>
              <a:t>Quality Assurance Routing</a:t>
            </a:r>
          </a:p>
          <a:p>
            <a:pPr marL="285750" lvl="4" indent="-285750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/>
              <a:t>QA documents &amp; manage of change control</a:t>
            </a:r>
          </a:p>
          <a:p>
            <a:pPr marL="285750" lvl="4" indent="-285750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/>
              <a:t>Travelers – quality assurance sheet</a:t>
            </a:r>
          </a:p>
          <a:p>
            <a:pPr>
              <a:lnSpc>
                <a:spcPct val="90000"/>
              </a:lnSpc>
              <a:buFont typeface="Franklin Gothic Book" pitchFamily="34" charset="0"/>
              <a:buChar char="×"/>
            </a:pPr>
            <a:endParaRPr lang="en-US" sz="1400" b="1" dirty="0"/>
          </a:p>
          <a:p>
            <a:pPr>
              <a:lnSpc>
                <a:spcPct val="90000"/>
              </a:lnSpc>
              <a:buNone/>
            </a:pPr>
            <a:r>
              <a:rPr lang="en-US" sz="1400" b="1" dirty="0"/>
              <a:t>Compliance</a:t>
            </a:r>
          </a:p>
          <a:p>
            <a:pPr>
              <a:lnSpc>
                <a:spcPct val="90000"/>
              </a:lnSpc>
              <a:buSzPct val="100000"/>
            </a:pPr>
            <a:r>
              <a:rPr lang="en-US" sz="1400" dirty="0"/>
              <a:t>21CFRPart 11- Electronic records and signatures- maintain QA &amp; process documents</a:t>
            </a:r>
            <a:endParaRPr lang="en-US" sz="1200" b="1" dirty="0"/>
          </a:p>
          <a:p>
            <a:pPr marL="0" indent="0" eaLnBrk="1" hangingPunct="1">
              <a:buNone/>
              <a:defRPr/>
            </a:pPr>
            <a:endParaRPr lang="en-US" sz="1400" dirty="0" smtClean="0">
              <a:solidFill>
                <a:schemeClr val="tx1"/>
              </a:solidFill>
            </a:endParaRPr>
          </a:p>
        </p:txBody>
      </p:sp>
      <p:pic>
        <p:nvPicPr>
          <p:cNvPr id="38917" name="Picture 4" descr="C:\Documents and Settings\bwesler\Local Settings\Temporary Internet Files\Content.IE5\FMNOMHZQ\MCj023032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219200"/>
            <a:ext cx="6492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918" name="Group 10"/>
          <p:cNvGrpSpPr>
            <a:grpSpLocks/>
          </p:cNvGrpSpPr>
          <p:nvPr/>
        </p:nvGrpSpPr>
        <p:grpSpPr bwMode="auto">
          <a:xfrm>
            <a:off x="5715000" y="1219200"/>
            <a:ext cx="914400" cy="1038225"/>
            <a:chOff x="5715000" y="1219201"/>
            <a:chExt cx="914400" cy="1038998"/>
          </a:xfrm>
        </p:grpSpPr>
        <p:pic>
          <p:nvPicPr>
            <p:cNvPr id="38930" name="Picture 4" descr="C:\Documents and Settings\bwesler\Local Settings\Temporary Internet Files\Content.IE5\FMNOMHZQ\MCj023032000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1200" y="1219201"/>
              <a:ext cx="649639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31" name="TextBox 7"/>
            <p:cNvSpPr txBox="1">
              <a:spLocks noChangeArrowheads="1"/>
            </p:cNvSpPr>
            <p:nvPr/>
          </p:nvSpPr>
          <p:spPr bwMode="auto">
            <a:xfrm>
              <a:off x="5715000" y="1981200"/>
              <a:ext cx="9144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Houston</a:t>
              </a:r>
            </a:p>
          </p:txBody>
        </p:sp>
      </p:grpSp>
      <p:sp>
        <p:nvSpPr>
          <p:cNvPr id="38919" name="TextBox 8"/>
          <p:cNvSpPr txBox="1">
            <a:spLocks noChangeArrowheads="1"/>
          </p:cNvSpPr>
          <p:nvPr/>
        </p:nvSpPr>
        <p:spPr bwMode="auto">
          <a:xfrm>
            <a:off x="6553200" y="1981200"/>
            <a:ext cx="91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Atlanta</a:t>
            </a:r>
          </a:p>
        </p:txBody>
      </p:sp>
      <p:grpSp>
        <p:nvGrpSpPr>
          <p:cNvPr id="38920" name="Group 11"/>
          <p:cNvGrpSpPr>
            <a:grpSpLocks/>
          </p:cNvGrpSpPr>
          <p:nvPr/>
        </p:nvGrpSpPr>
        <p:grpSpPr bwMode="auto">
          <a:xfrm>
            <a:off x="7467600" y="1219200"/>
            <a:ext cx="914400" cy="1038225"/>
            <a:chOff x="7467600" y="1219200"/>
            <a:chExt cx="914400" cy="1038999"/>
          </a:xfrm>
        </p:grpSpPr>
        <p:pic>
          <p:nvPicPr>
            <p:cNvPr id="38928" name="Picture 4" descr="C:\Documents and Settings\bwesler\Local Settings\Temporary Internet Files\Content.IE5\FMNOMHZQ\MCj023032000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43800" y="1219200"/>
              <a:ext cx="649639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9" name="TextBox 9"/>
            <p:cNvSpPr txBox="1">
              <a:spLocks noChangeArrowheads="1"/>
            </p:cNvSpPr>
            <p:nvPr/>
          </p:nvSpPr>
          <p:spPr bwMode="auto">
            <a:xfrm>
              <a:off x="7467600" y="1981200"/>
              <a:ext cx="9144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Mexico</a:t>
              </a:r>
            </a:p>
          </p:txBody>
        </p:sp>
      </p:grpSp>
      <p:sp>
        <p:nvSpPr>
          <p:cNvPr id="35845" name="Documents"/>
          <p:cNvSpPr>
            <a:spLocks noEditPoints="1" noChangeArrowheads="1"/>
          </p:cNvSpPr>
          <p:nvPr/>
        </p:nvSpPr>
        <p:spPr bwMode="auto">
          <a:xfrm>
            <a:off x="6858000" y="3810000"/>
            <a:ext cx="685800" cy="828675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800" dirty="0"/>
              <a:t>Sales Order</a:t>
            </a:r>
          </a:p>
        </p:txBody>
      </p:sp>
      <p:sp>
        <p:nvSpPr>
          <p:cNvPr id="38922" name="TextBox 13"/>
          <p:cNvSpPr txBox="1">
            <a:spLocks noChangeArrowheads="1"/>
          </p:cNvSpPr>
          <p:nvPr/>
        </p:nvSpPr>
        <p:spPr bwMode="auto">
          <a:xfrm>
            <a:off x="5715000" y="2743200"/>
            <a:ext cx="2895600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Document Management System</a:t>
            </a:r>
          </a:p>
        </p:txBody>
      </p:sp>
      <p:cxnSp>
        <p:nvCxnSpPr>
          <p:cNvPr id="16" name="Straight Arrow Connector 15"/>
          <p:cNvCxnSpPr>
            <a:stCxn id="38922" idx="0"/>
          </p:cNvCxnSpPr>
          <p:nvPr/>
        </p:nvCxnSpPr>
        <p:spPr>
          <a:xfrm rot="16200000" flipV="1">
            <a:off x="6515100" y="2095500"/>
            <a:ext cx="5334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8922" idx="0"/>
            <a:endCxn id="38919" idx="2"/>
          </p:cNvCxnSpPr>
          <p:nvPr/>
        </p:nvCxnSpPr>
        <p:spPr>
          <a:xfrm rot="16200000" flipV="1">
            <a:off x="6843712" y="2424113"/>
            <a:ext cx="485775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8922" idx="0"/>
          </p:cNvCxnSpPr>
          <p:nvPr/>
        </p:nvCxnSpPr>
        <p:spPr>
          <a:xfrm rot="5400000" flipH="1" flipV="1">
            <a:off x="7162800" y="2209800"/>
            <a:ext cx="5334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6" name="TextBox 25"/>
          <p:cNvSpPr txBox="1">
            <a:spLocks noChangeArrowheads="1"/>
          </p:cNvSpPr>
          <p:nvPr/>
        </p:nvSpPr>
        <p:spPr bwMode="auto">
          <a:xfrm>
            <a:off x="5715000" y="3048000"/>
            <a:ext cx="2895600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Middleware Printing Application</a:t>
            </a:r>
          </a:p>
        </p:txBody>
      </p:sp>
      <p:cxnSp>
        <p:nvCxnSpPr>
          <p:cNvPr id="28" name="Straight Arrow Connector 27"/>
          <p:cNvCxnSpPr>
            <a:stCxn id="35845" idx="9"/>
            <a:endCxn id="38926" idx="2"/>
          </p:cNvCxnSpPr>
          <p:nvPr/>
        </p:nvCxnSpPr>
        <p:spPr>
          <a:xfrm flipH="1" flipV="1">
            <a:off x="7162800" y="3324225"/>
            <a:ext cx="38100" cy="485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834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en-US" b="1" dirty="0" smtClean="0"/>
          </a:p>
          <a:p>
            <a:pPr algn="ctr">
              <a:buFont typeface="Wingdings 2" pitchFamily="18" charset="2"/>
              <a:buNone/>
            </a:pPr>
            <a:endParaRPr lang="en-US" b="1" dirty="0" smtClean="0"/>
          </a:p>
          <a:p>
            <a:pPr algn="ctr">
              <a:buFont typeface="Wingdings 2" pitchFamily="18" charset="2"/>
              <a:buNone/>
            </a:pPr>
            <a:endParaRPr lang="en-US" b="1" dirty="0" smtClean="0"/>
          </a:p>
          <a:p>
            <a:pPr algn="ctr">
              <a:buFont typeface="Wingdings 2" pitchFamily="18" charset="2"/>
              <a:buNone/>
            </a:pPr>
            <a:r>
              <a:rPr lang="en-US" b="1" dirty="0" smtClean="0"/>
              <a:t>Architecture, Engineering &amp; Construction (AEC) Solutions</a:t>
            </a:r>
          </a:p>
        </p:txBody>
      </p:sp>
    </p:spTree>
    <p:extLst>
      <p:ext uri="{BB962C8B-B14F-4D97-AF65-F5344CB8AC3E}">
        <p14:creationId xmlns:p14="http://schemas.microsoft.com/office/powerpoint/2010/main" val="186357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183880" cy="105156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a-e-c key lead </a:t>
            </a:r>
            <a:r>
              <a:rPr lang="en-US" dirty="0" err="1" smtClean="0"/>
              <a:t>in’s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4648200" cy="51816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Integration 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marL="285750" lvl="2" indent="-285750">
              <a:lnSpc>
                <a:spcPct val="80000"/>
              </a:lnSpc>
              <a:buSzPct val="110000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GIS -Link </a:t>
            </a:r>
            <a:r>
              <a:rPr lang="en-US" sz="1400" dirty="0" smtClean="0">
                <a:solidFill>
                  <a:schemeClr val="tx1"/>
                </a:solidFill>
              </a:rPr>
              <a:t>maps to </a:t>
            </a:r>
            <a:r>
              <a:rPr lang="en-US" sz="1400" dirty="0" smtClean="0">
                <a:solidFill>
                  <a:schemeClr val="tx1"/>
                </a:solidFill>
              </a:rPr>
              <a:t>documents</a:t>
            </a:r>
          </a:p>
          <a:p>
            <a:pPr marL="285750" lvl="2" indent="-285750">
              <a:lnSpc>
                <a:spcPct val="80000"/>
              </a:lnSpc>
              <a:buSzPct val="110000"/>
              <a:defRPr/>
            </a:pPr>
            <a:r>
              <a:rPr lang="en-US" sz="1400" dirty="0" smtClean="0"/>
              <a:t>Timberline</a:t>
            </a:r>
          </a:p>
          <a:p>
            <a:pPr marL="285750" lvl="2" indent="-285750">
              <a:lnSpc>
                <a:spcPct val="80000"/>
              </a:lnSpc>
              <a:buSzPct val="110000"/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en-US" sz="1400" b="1" dirty="0" smtClean="0">
                <a:solidFill>
                  <a:schemeClr val="tx1"/>
                </a:solidFill>
                <a:cs typeface="Arial" charset="0"/>
              </a:rPr>
              <a:t>Contracts Management</a:t>
            </a:r>
          </a:p>
          <a:p>
            <a:pPr marL="285750" lvl="2" indent="-285750">
              <a:buClr>
                <a:srgbClr val="990000"/>
              </a:buCl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Critical date tracking, management &amp; reporting</a:t>
            </a:r>
          </a:p>
          <a:p>
            <a:pPr marL="342900" lvl="2" indent="-342900" eaLnBrk="1" hangingPunct="1">
              <a:buFont typeface="Wingdings 2" pitchFamily="18" charset="2"/>
              <a:buNone/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381000" indent="-381000">
              <a:buFont typeface="Wingdings 2" pitchFamily="18" charset="2"/>
              <a:buNone/>
              <a:defRPr/>
            </a:pPr>
            <a:r>
              <a:rPr lang="en-US" sz="1400" b="1" dirty="0"/>
              <a:t>Email Management</a:t>
            </a:r>
          </a:p>
          <a:p>
            <a:pPr marL="285750" lvl="2" indent="-285750">
              <a:defRPr/>
            </a:pPr>
            <a:r>
              <a:rPr lang="en-US" sz="1400" dirty="0"/>
              <a:t>Litigation support for quality issues, disasters, workers compensation,, </a:t>
            </a:r>
            <a:r>
              <a:rPr lang="en-US" sz="1400" dirty="0" err="1"/>
              <a:t>etc</a:t>
            </a:r>
            <a:endParaRPr lang="en-US" sz="1400" dirty="0"/>
          </a:p>
          <a:p>
            <a:pPr>
              <a:defRPr/>
            </a:pPr>
            <a:endParaRPr lang="en-US" sz="1400" b="1" dirty="0">
              <a:cs typeface="Arial" charset="0"/>
            </a:endParaRPr>
          </a:p>
          <a:p>
            <a:pPr marL="0" lvl="2" indent="0">
              <a:buNone/>
              <a:defRPr/>
            </a:pPr>
            <a:r>
              <a:rPr lang="en-US" sz="1400" b="1" dirty="0">
                <a:cs typeface="Arial" charset="0"/>
              </a:rPr>
              <a:t>Change Control Workflow</a:t>
            </a:r>
          </a:p>
          <a:p>
            <a:pPr marL="285750" lvl="3" indent="-285750">
              <a:buSzPct val="100000"/>
              <a:defRPr/>
            </a:pPr>
            <a:r>
              <a:rPr lang="en-US" sz="1400" dirty="0"/>
              <a:t>Manage proposal, client acceptance and change control documents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400" b="1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1400" b="1" dirty="0"/>
              <a:t>Records Management</a:t>
            </a:r>
          </a:p>
          <a:p>
            <a:pPr marL="285750" lvl="2" indent="-285750">
              <a:lnSpc>
                <a:spcPct val="80000"/>
              </a:lnSpc>
              <a:defRPr/>
            </a:pPr>
            <a:r>
              <a:rPr lang="en-US" sz="1400" dirty="0"/>
              <a:t>Automatically manage the retention of completed </a:t>
            </a:r>
            <a:r>
              <a:rPr lang="en-US" sz="1400" dirty="0" smtClean="0"/>
              <a:t>projects</a:t>
            </a:r>
          </a:p>
          <a:p>
            <a:pPr marL="285750" lvl="2" indent="-285750">
              <a:lnSpc>
                <a:spcPct val="80000"/>
              </a:lnSpc>
              <a:defRPr/>
            </a:pPr>
            <a:endParaRPr lang="en-US" sz="1400" b="1" dirty="0">
              <a:cs typeface="Arial" charset="0"/>
            </a:endParaRPr>
          </a:p>
          <a:p>
            <a:pPr marL="0" indent="0">
              <a:buNone/>
              <a:defRPr/>
            </a:pPr>
            <a:r>
              <a:rPr lang="en-US" sz="1400" b="1" dirty="0"/>
              <a:t>Merge</a:t>
            </a:r>
          </a:p>
          <a:p>
            <a:pPr marL="285750" lvl="3" indent="-285750">
              <a:defRPr/>
            </a:pPr>
            <a:r>
              <a:rPr lang="en-US" sz="1400" dirty="0"/>
              <a:t>Merge project docs into cohesive deliverable</a:t>
            </a:r>
          </a:p>
          <a:p>
            <a:pPr>
              <a:buFont typeface="Wingdings 2" pitchFamily="18" charset="2"/>
              <a:buNone/>
              <a:defRPr/>
            </a:pPr>
            <a:endParaRPr lang="en-US" dirty="0"/>
          </a:p>
        </p:txBody>
      </p:sp>
      <p:pic>
        <p:nvPicPr>
          <p:cNvPr id="41988" name="Picture 3" descr="contractmgt_solut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200401"/>
            <a:ext cx="35131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7" descr="contractmgt_solution.png"/>
          <p:cNvPicPr>
            <a:picLocks noChangeAspect="1"/>
          </p:cNvPicPr>
          <p:nvPr/>
        </p:nvPicPr>
        <p:blipFill>
          <a:blip r:embed="rId3"/>
          <a:srcRect r="67107"/>
          <a:stretch>
            <a:fillRect/>
          </a:stretch>
        </p:blipFill>
        <p:spPr bwMode="auto">
          <a:xfrm>
            <a:off x="7315200" y="1219200"/>
            <a:ext cx="1371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990" name="Group 9"/>
          <p:cNvGrpSpPr>
            <a:grpSpLocks/>
          </p:cNvGrpSpPr>
          <p:nvPr/>
        </p:nvGrpSpPr>
        <p:grpSpPr bwMode="auto">
          <a:xfrm>
            <a:off x="4800600" y="1295400"/>
            <a:ext cx="1447800" cy="1219200"/>
            <a:chOff x="4343400" y="1295400"/>
            <a:chExt cx="1447800" cy="1219200"/>
          </a:xfrm>
        </p:grpSpPr>
        <p:sp>
          <p:nvSpPr>
            <p:cNvPr id="41994" name="laptop"/>
            <p:cNvSpPr>
              <a:spLocks noEditPoints="1" noChangeArrowheads="1"/>
            </p:cNvSpPr>
            <p:nvPr/>
          </p:nvSpPr>
          <p:spPr bwMode="auto">
            <a:xfrm>
              <a:off x="4343400" y="1295400"/>
              <a:ext cx="1447800" cy="12192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0 h 21600"/>
                <a:gd name="T10" fmla="*/ 2147483647 w 21600"/>
                <a:gd name="T11" fmla="*/ 2147483647 h 21600"/>
                <a:gd name="T12" fmla="*/ 0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45 w 21600"/>
                <a:gd name="T25" fmla="*/ 1858 h 21600"/>
                <a:gd name="T26" fmla="*/ 17311 w 21600"/>
                <a:gd name="T27" fmla="*/ 1232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995" name="Group 6"/>
            <p:cNvGrpSpPr>
              <a:grpSpLocks/>
            </p:cNvGrpSpPr>
            <p:nvPr/>
          </p:nvGrpSpPr>
          <p:grpSpPr bwMode="auto">
            <a:xfrm>
              <a:off x="4419600" y="1399401"/>
              <a:ext cx="1219201" cy="657999"/>
              <a:chOff x="4571999" y="1676400"/>
              <a:chExt cx="1295401" cy="657999"/>
            </a:xfrm>
          </p:grpSpPr>
          <p:pic>
            <p:nvPicPr>
              <p:cNvPr id="41996" name="Picture 4" descr="5.bmp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571999" y="1676400"/>
                <a:ext cx="1176615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997" name="TextBox 5"/>
              <p:cNvSpPr txBox="1">
                <a:spLocks noChangeArrowheads="1"/>
              </p:cNvSpPr>
              <p:nvPr/>
            </p:nvSpPr>
            <p:spPr bwMode="auto">
              <a:xfrm>
                <a:off x="4648200" y="2057400"/>
                <a:ext cx="12192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 i="0"/>
                  <a:t>Timberline</a:t>
                </a:r>
              </a:p>
            </p:txBody>
          </p:sp>
        </p:grpSp>
      </p:grpSp>
      <p:sp>
        <p:nvSpPr>
          <p:cNvPr id="11" name="Left-Right Arrow 10"/>
          <p:cNvSpPr/>
          <p:nvPr/>
        </p:nvSpPr>
        <p:spPr>
          <a:xfrm>
            <a:off x="6477000" y="1752600"/>
            <a:ext cx="8382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992" name="TextBox 11"/>
          <p:cNvSpPr txBox="1">
            <a:spLocks noChangeArrowheads="1"/>
          </p:cNvSpPr>
          <p:nvPr/>
        </p:nvSpPr>
        <p:spPr bwMode="auto">
          <a:xfrm>
            <a:off x="6172200" y="1371600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i="0"/>
              <a:t>Image Enable</a:t>
            </a:r>
          </a:p>
        </p:txBody>
      </p:sp>
      <p:sp>
        <p:nvSpPr>
          <p:cNvPr id="41993" name="TextBox 12"/>
          <p:cNvSpPr txBox="1">
            <a:spLocks noChangeArrowheads="1"/>
          </p:cNvSpPr>
          <p:nvPr/>
        </p:nvSpPr>
        <p:spPr bwMode="auto">
          <a:xfrm>
            <a:off x="6248400" y="20574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i="0"/>
              <a:t>Bi-directional data integration</a:t>
            </a:r>
          </a:p>
        </p:txBody>
      </p:sp>
    </p:spTree>
    <p:extLst>
      <p:ext uri="{BB962C8B-B14F-4D97-AF65-F5344CB8AC3E}">
        <p14:creationId xmlns:p14="http://schemas.microsoft.com/office/powerpoint/2010/main" val="209530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en-US" dirty="0" smtClean="0"/>
          </a:p>
          <a:p>
            <a:pPr algn="ctr">
              <a:buFont typeface="Wingdings 2" pitchFamily="18" charset="2"/>
              <a:buNone/>
            </a:pPr>
            <a:endParaRPr lang="en-US" dirty="0" smtClean="0"/>
          </a:p>
          <a:p>
            <a:pPr algn="ctr">
              <a:buFont typeface="Wingdings 2" pitchFamily="18" charset="2"/>
              <a:buNone/>
            </a:pPr>
            <a:endParaRPr lang="en-US" b="1" dirty="0" smtClean="0"/>
          </a:p>
          <a:p>
            <a:pPr algn="ctr">
              <a:buFont typeface="Wingdings 2" pitchFamily="18" charset="2"/>
              <a:buNone/>
            </a:pPr>
            <a:endParaRPr lang="en-US" b="1" dirty="0" smtClean="0"/>
          </a:p>
          <a:p>
            <a:pPr algn="ctr">
              <a:buFont typeface="Wingdings 2" pitchFamily="18" charset="2"/>
              <a:buNone/>
            </a:pPr>
            <a:r>
              <a:rPr lang="en-US" b="1" dirty="0" smtClean="0"/>
              <a:t>Financial Services Solutions</a:t>
            </a:r>
          </a:p>
        </p:txBody>
      </p:sp>
    </p:spTree>
    <p:extLst>
      <p:ext uri="{BB962C8B-B14F-4D97-AF65-F5344CB8AC3E}">
        <p14:creationId xmlns:p14="http://schemas.microsoft.com/office/powerpoint/2010/main" val="1812756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183880" cy="10515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financial services key lead-in’s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029200" cy="4846638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Check 21</a:t>
            </a:r>
          </a:p>
          <a:p>
            <a:pPr marL="331788" lvl="2" indent="-285750">
              <a:lnSpc>
                <a:spcPct val="80000"/>
              </a:lnSpc>
              <a:buClr>
                <a:srgbClr val="990000"/>
              </a:buClr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Electronic check presentment</a:t>
            </a:r>
          </a:p>
          <a:p>
            <a:pPr marL="331788" lvl="2" indent="-285750">
              <a:lnSpc>
                <a:spcPct val="80000"/>
              </a:lnSpc>
              <a:buClr>
                <a:srgbClr val="990000"/>
              </a:buClr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Support for FedForward, FedReceipt and FedReturn</a:t>
            </a:r>
          </a:p>
          <a:p>
            <a:pPr marL="331788" lvl="2" indent="-285750">
              <a:lnSpc>
                <a:spcPct val="80000"/>
              </a:lnSpc>
              <a:buClr>
                <a:srgbClr val="990000"/>
              </a:buClr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Data feed to core processing software</a:t>
            </a:r>
          </a:p>
          <a:p>
            <a:pPr marL="342900" lvl="2" indent="-342900">
              <a:buFont typeface="Wingdings 2" pitchFamily="18" charset="2"/>
              <a:buNone/>
              <a:defRPr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marL="0" lvl="2" indent="0"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Core Processing Application </a:t>
            </a:r>
            <a:r>
              <a:rPr lang="en-US" sz="1600" b="1" dirty="0" smtClean="0">
                <a:solidFill>
                  <a:schemeClr val="tx1"/>
                </a:solidFill>
              </a:rPr>
              <a:t>Integration</a:t>
            </a:r>
          </a:p>
          <a:p>
            <a:pPr marL="285750" lvl="2" indent="-285750">
              <a:spcBef>
                <a:spcPts val="0"/>
              </a:spcBef>
              <a:buClr>
                <a:srgbClr val="990000"/>
              </a:buClr>
              <a:buSzPct val="110000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TAM</a:t>
            </a:r>
          </a:p>
          <a:p>
            <a:pPr marL="285750" lvl="2" indent="-285750">
              <a:spcBef>
                <a:spcPts val="0"/>
              </a:spcBef>
              <a:buClr>
                <a:srgbClr val="990000"/>
              </a:buClr>
              <a:buSzPct val="110000"/>
              <a:defRPr/>
            </a:pPr>
            <a:r>
              <a:rPr lang="en-US" sz="1600" dirty="0" smtClean="0"/>
              <a:t>Summit</a:t>
            </a:r>
          </a:p>
          <a:p>
            <a:pPr marL="285750" lvl="2" indent="-285750">
              <a:spcBef>
                <a:spcPts val="0"/>
              </a:spcBef>
              <a:buClr>
                <a:srgbClr val="990000"/>
              </a:buClr>
              <a:buSzPct val="110000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Metavante</a:t>
            </a:r>
          </a:p>
          <a:p>
            <a:pPr marL="285750" lvl="2" indent="-285750">
              <a:spcBef>
                <a:spcPts val="0"/>
              </a:spcBef>
              <a:buClr>
                <a:srgbClr val="990000"/>
              </a:buClr>
              <a:buSzPct val="110000"/>
              <a:defRPr/>
            </a:pPr>
            <a:r>
              <a:rPr lang="en-US" sz="1600" dirty="0" smtClean="0"/>
              <a:t>Jack Henry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85750" lvl="2" indent="-285750">
              <a:spcBef>
                <a:spcPts val="0"/>
              </a:spcBef>
              <a:buClr>
                <a:srgbClr val="990000"/>
              </a:buClr>
              <a:buSzPct val="110000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JD Edwards</a:t>
            </a:r>
          </a:p>
          <a:p>
            <a:pPr marL="285750" lvl="2" indent="-285750">
              <a:spcBef>
                <a:spcPts val="0"/>
              </a:spcBef>
              <a:buClr>
                <a:srgbClr val="990000"/>
              </a:buClr>
              <a:buSzPct val="110000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SAP</a:t>
            </a:r>
          </a:p>
          <a:p>
            <a:pPr marL="285750" lvl="2" indent="-285750">
              <a:spcBef>
                <a:spcPts val="0"/>
              </a:spcBef>
              <a:buClr>
                <a:srgbClr val="990000"/>
              </a:buClr>
              <a:buSzPct val="110000"/>
              <a:defRPr/>
            </a:pPr>
            <a:r>
              <a:rPr lang="en-US" sz="1600" dirty="0" err="1" smtClean="0">
                <a:solidFill>
                  <a:schemeClr val="tx1"/>
                </a:solidFill>
              </a:rPr>
              <a:t>FiServ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85750" lvl="2" indent="-285750">
              <a:spcBef>
                <a:spcPts val="0"/>
              </a:spcBef>
              <a:buClr>
                <a:srgbClr val="990000"/>
              </a:buClr>
              <a:buSzPct val="110000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Oracle Financials</a:t>
            </a:r>
          </a:p>
          <a:p>
            <a:pPr marL="285750" lvl="2" indent="-285750">
              <a:spcBef>
                <a:spcPts val="0"/>
              </a:spcBef>
              <a:buClr>
                <a:srgbClr val="990000"/>
              </a:buClr>
              <a:buSzPct val="110000"/>
              <a:defRPr/>
            </a:pPr>
            <a:r>
              <a:rPr lang="en-US" sz="1600" dirty="0" err="1" smtClean="0">
                <a:solidFill>
                  <a:schemeClr val="tx1"/>
                </a:solidFill>
              </a:rPr>
              <a:t>CommerceOne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85750" lvl="2" indent="-285750">
              <a:spcBef>
                <a:spcPts val="0"/>
              </a:spcBef>
              <a:buClr>
                <a:srgbClr val="990000"/>
              </a:buClr>
              <a:buSzPct val="110000"/>
              <a:defRPr/>
            </a:pPr>
            <a:r>
              <a:rPr lang="en-US" sz="1600" dirty="0" err="1" smtClean="0">
                <a:solidFill>
                  <a:schemeClr val="tx1"/>
                </a:solidFill>
              </a:rPr>
              <a:t>SalesLogix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342900" lvl="2" indent="-342900">
              <a:buFont typeface="Wingdings 2" pitchFamily="18" charset="2"/>
              <a:buNone/>
              <a:defRPr/>
            </a:pPr>
            <a:endParaRPr lang="en-US" sz="1100" dirty="0" smtClean="0"/>
          </a:p>
          <a:p>
            <a:pPr>
              <a:buFont typeface="Wingdings 2" pitchFamily="18" charset="2"/>
              <a:buNone/>
              <a:defRPr/>
            </a:pPr>
            <a:endParaRPr lang="en-US" dirty="0"/>
          </a:p>
        </p:txBody>
      </p:sp>
      <p:pic>
        <p:nvPicPr>
          <p:cNvPr id="8" name="Content Placeholder 3" descr="2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057400"/>
            <a:ext cx="3237089" cy="1053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imagexchan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810000"/>
            <a:ext cx="1919037" cy="134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1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183880" cy="10515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financial services solutions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5562600" cy="5410200"/>
          </a:xfrm>
        </p:spPr>
        <p:txBody>
          <a:bodyPr>
            <a:normAutofit/>
          </a:bodyPr>
          <a:lstStyle/>
          <a:p>
            <a:pPr marL="228600" lvl="2" indent="-228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Electronic </a:t>
            </a:r>
            <a:r>
              <a:rPr lang="en-US" sz="1400" b="1" dirty="0" smtClean="0">
                <a:solidFill>
                  <a:schemeClr val="tx1"/>
                </a:solidFill>
              </a:rPr>
              <a:t>Forms</a:t>
            </a:r>
          </a:p>
          <a:p>
            <a:pPr marL="285750" lvl="2" indent="-285750">
              <a:lnSpc>
                <a:spcPct val="80000"/>
              </a:lnSpc>
              <a:buClr>
                <a:srgbClr val="990000"/>
              </a:buClr>
              <a:defRPr/>
            </a:pPr>
            <a:r>
              <a:rPr lang="en-US" sz="1400" dirty="0" err="1" smtClean="0">
                <a:solidFill>
                  <a:schemeClr val="tx1"/>
                </a:solidFill>
              </a:rPr>
              <a:t>eForms</a:t>
            </a:r>
            <a:r>
              <a:rPr lang="en-US" sz="1400" dirty="0" smtClean="0">
                <a:solidFill>
                  <a:schemeClr val="tx1"/>
                </a:solidFill>
              </a:rPr>
              <a:t> for account applications, customer service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SzPct val="100000"/>
              <a:buNone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SzPct val="100000"/>
              <a:buNone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Email </a:t>
            </a:r>
            <a:r>
              <a:rPr lang="en-US" sz="1400" b="1" dirty="0" smtClean="0">
                <a:solidFill>
                  <a:schemeClr val="tx1"/>
                </a:solidFill>
              </a:rPr>
              <a:t>Management</a:t>
            </a:r>
          </a:p>
          <a:p>
            <a:pPr marL="285750" lvl="2" indent="-285750">
              <a:lnSpc>
                <a:spcPct val="80000"/>
              </a:lnSpc>
              <a:buClr>
                <a:srgbClr val="990000"/>
              </a:buCl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Regulated industries &amp; SEC compliance 17a-3 </a:t>
            </a:r>
            <a:r>
              <a:rPr lang="en-US" sz="1400" dirty="0" smtClean="0"/>
              <a:t>&amp;4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0" indent="0">
              <a:buSzPct val="100000"/>
              <a:buNone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0" indent="0">
              <a:buSzPct val="100000"/>
              <a:buNone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Fax </a:t>
            </a:r>
            <a:r>
              <a:rPr lang="en-US" sz="1400" b="1" dirty="0" smtClean="0">
                <a:solidFill>
                  <a:schemeClr val="tx1"/>
                </a:solidFill>
              </a:rPr>
              <a:t>Management</a:t>
            </a:r>
          </a:p>
          <a:p>
            <a:pPr marL="285750" lvl="2" indent="-285750"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Trade tickets, mortgage documents, title search</a:t>
            </a:r>
            <a:endParaRPr lang="en-US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SzPct val="100000"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SzPct val="100000"/>
              <a:buFontTx/>
              <a:buNone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Merge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marL="285750" lvl="2" indent="-285750">
              <a:lnSpc>
                <a:spcPct val="90000"/>
              </a:lnSpc>
              <a:buClr>
                <a:srgbClr val="990000"/>
              </a:buCl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Loan servicing, Title search and Automotive dealer packets</a:t>
            </a:r>
          </a:p>
          <a:p>
            <a:pPr marL="228600" lvl="2" eaLnBrk="1" hangingPunct="1">
              <a:lnSpc>
                <a:spcPct val="90000"/>
              </a:lnSpc>
              <a:buSzPct val="100000"/>
              <a:buFont typeface="Wingdings 2" pitchFamily="18" charset="2"/>
              <a:buNone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228600" lvl="2" eaLnBrk="1" hangingPunct="1">
              <a:lnSpc>
                <a:spcPct val="90000"/>
              </a:lnSpc>
              <a:buSzPct val="100000"/>
              <a:buFont typeface="Wingdings 2" pitchFamily="18" charset="2"/>
              <a:buNone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Records </a:t>
            </a:r>
            <a:r>
              <a:rPr lang="en-US" sz="1400" b="1" dirty="0" smtClean="0">
                <a:solidFill>
                  <a:schemeClr val="tx1"/>
                </a:solidFill>
              </a:rPr>
              <a:t>Management</a:t>
            </a:r>
          </a:p>
          <a:p>
            <a:pPr marL="285750" lvl="2" indent="-285750"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Automatically manage the retention of documents</a:t>
            </a:r>
          </a:p>
          <a:p>
            <a:pPr marL="228600" lvl="2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110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419600" y="1295400"/>
            <a:ext cx="457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lvl="2" indent="-342900" eaLnBrk="0" hangingPunct="0">
              <a:spcBef>
                <a:spcPct val="20000"/>
              </a:spcBef>
              <a:buClr>
                <a:schemeClr val="accent1"/>
              </a:buClr>
              <a:buFontTx/>
              <a:buChar char="×"/>
              <a:defRPr/>
            </a:pPr>
            <a:endParaRPr lang="en-US" sz="1100" b="1" i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FontTx/>
              <a:buChar char="×"/>
              <a:defRPr/>
            </a:pPr>
            <a:endParaRPr lang="en-US" sz="1100" b="1" i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FontTx/>
              <a:buChar char="×"/>
              <a:defRPr/>
            </a:pPr>
            <a:endParaRPr lang="en-US" sz="1100" b="1" i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FontTx/>
              <a:buChar char="×"/>
              <a:defRPr/>
            </a:pPr>
            <a:endParaRPr lang="en-US" sz="1100" b="1" i="0" dirty="0">
              <a:latin typeface="+mn-lt"/>
            </a:endParaRPr>
          </a:p>
          <a:p>
            <a:pPr marL="342900" lvl="2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200" i="0" dirty="0"/>
          </a:p>
        </p:txBody>
      </p:sp>
      <p:pic>
        <p:nvPicPr>
          <p:cNvPr id="46085" name="Picture 5" descr="uasc_solution_s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600200"/>
            <a:ext cx="2514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6529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Prospect Questionnaire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622297"/>
              </p:ext>
            </p:extLst>
          </p:nvPr>
        </p:nvGraphicFramePr>
        <p:xfrm>
          <a:off x="609600" y="1219200"/>
          <a:ext cx="7878188" cy="4526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5589"/>
                <a:gridCol w="3272599"/>
              </a:tblGrid>
              <a:tr h="16762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General Information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effectLst/>
                        </a:rPr>
                        <a:t>Company Name</a:t>
                      </a:r>
                      <a:endParaRPr lang="en-US" sz="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Main Contact Name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effectLst/>
                        </a:rPr>
                        <a:t>Email</a:t>
                      </a:r>
                      <a:endParaRPr lang="en-US" sz="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effectLst/>
                        </a:rPr>
                        <a:t>Phone</a:t>
                      </a:r>
                      <a:endParaRPr lang="en-US" sz="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effectLst/>
                        </a:rPr>
                        <a:t>Company Industry (i.e. healthcare, distribution)</a:t>
                      </a:r>
                      <a:endParaRPr lang="en-US" sz="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effectLst/>
                        </a:rPr>
                        <a:t>Size of company (# of employees)</a:t>
                      </a:r>
                      <a:endParaRPr lang="en-US" sz="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/>
                </a:tc>
              </a:tr>
              <a:tr h="167628">
                <a:tc gridSpan="2"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Infrastructure</a:t>
                      </a:r>
                    </a:p>
                  </a:txBody>
                  <a:tcPr marL="68191" marR="68191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effectLst/>
                        </a:rPr>
                        <a:t>Number of MFP’s</a:t>
                      </a:r>
                      <a:endParaRPr lang="en-US" sz="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effectLst/>
                        </a:rPr>
                        <a:t>Number of desktop scanners</a:t>
                      </a:r>
                      <a:endParaRPr lang="en-US" sz="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effectLst/>
                        </a:rPr>
                        <a:t>How many geographically distributed offices? </a:t>
                      </a:r>
                      <a:endParaRPr lang="en-US" sz="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/>
                </a:tc>
              </a:tr>
              <a:tr h="1219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/>
                </a:tc>
              </a:tr>
              <a:tr h="16762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</a:rPr>
                        <a:t>Business Process 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(repeat for each process or department)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effectLst/>
                        </a:rPr>
                        <a:t>Name of department (i.e. HR, accounting)</a:t>
                      </a:r>
                      <a:endParaRPr lang="en-US" sz="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effectLst/>
                        </a:rPr>
                        <a:t>Total number of staff in the department?</a:t>
                      </a:r>
                      <a:endParaRPr lang="en-US" sz="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effectLst/>
                        </a:rPr>
                        <a:t>Total number of users that may access SmartSearch concurrently?</a:t>
                      </a:r>
                      <a:endParaRPr lang="en-US" sz="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effectLst/>
                        </a:rPr>
                        <a:t>Total number of documents processed per month?</a:t>
                      </a:r>
                      <a:endParaRPr lang="en-US" sz="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Type of documents to be captured? (i.e. invoice)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effectLst/>
                        </a:rPr>
                        <a:t>Are there any paper based forms (i.e. application, new account)?</a:t>
                      </a:r>
                      <a:endParaRPr lang="en-US" sz="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effectLst/>
                        </a:rPr>
                        <a:t>  If so, how many types of paper based forms?</a:t>
                      </a:r>
                      <a:endParaRPr lang="en-US" sz="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effectLst/>
                        </a:rPr>
                        <a:t>What is name of current line of business system (i.e. SAP)?</a:t>
                      </a:r>
                      <a:endParaRPr lang="en-US" sz="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effectLst/>
                        </a:rPr>
                        <a:t>Are there any compliance mandates SmartSearch must meet?</a:t>
                      </a:r>
                      <a:endParaRPr lang="en-US" sz="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effectLst/>
                        </a:rPr>
                        <a:t>  If so, what specific compliance mandates?</a:t>
                      </a:r>
                      <a:endParaRPr lang="en-US" sz="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effectLst/>
                        </a:rPr>
                        <a:t>If you could improve one process what would it be?</a:t>
                      </a:r>
                      <a:endParaRPr lang="en-US" sz="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effectLst/>
                        </a:rPr>
                        <a:t>  Why?</a:t>
                      </a:r>
                      <a:endParaRPr lang="en-US" sz="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What’s your biggest pain point right now related to paper or content?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1" marR="6819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85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en-US" dirty="0" smtClean="0"/>
          </a:p>
          <a:p>
            <a:pPr algn="ctr">
              <a:buFont typeface="Wingdings 2" pitchFamily="18" charset="2"/>
              <a:buNone/>
            </a:pPr>
            <a:endParaRPr lang="en-US" dirty="0" smtClean="0"/>
          </a:p>
          <a:p>
            <a:pPr algn="ctr">
              <a:buFont typeface="Wingdings 2" pitchFamily="18" charset="2"/>
              <a:buNone/>
            </a:pPr>
            <a:endParaRPr lang="en-US" b="1" dirty="0" smtClean="0"/>
          </a:p>
          <a:p>
            <a:pPr algn="ctr">
              <a:buFont typeface="Wingdings 2" pitchFamily="18" charset="2"/>
              <a:buNone/>
            </a:pPr>
            <a:r>
              <a:rPr lang="en-US" b="1" dirty="0" smtClean="0"/>
              <a:t>Government and Law Enforcement Solutions</a:t>
            </a:r>
          </a:p>
        </p:txBody>
      </p:sp>
    </p:spTree>
    <p:extLst>
      <p:ext uri="{BB962C8B-B14F-4D97-AF65-F5344CB8AC3E}">
        <p14:creationId xmlns:p14="http://schemas.microsoft.com/office/powerpoint/2010/main" val="1650779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183880" cy="105156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government key lead-in’s</a:t>
            </a:r>
            <a:endParaRPr lang="en-US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51816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Self-service </a:t>
            </a:r>
            <a:r>
              <a:rPr lang="en-US" sz="1600" b="1" dirty="0" smtClean="0">
                <a:solidFill>
                  <a:schemeClr val="tx1"/>
                </a:solidFill>
              </a:rPr>
              <a:t>Web Portal</a:t>
            </a:r>
          </a:p>
          <a:p>
            <a:pPr marL="331470" lvl="2" indent="-285750">
              <a:lnSpc>
                <a:spcPct val="90000"/>
              </a:lnSpc>
              <a:buClr>
                <a:srgbClr val="990000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Labor </a:t>
            </a:r>
            <a:r>
              <a:rPr lang="en-US" sz="1600" dirty="0" smtClean="0">
                <a:solidFill>
                  <a:schemeClr val="tx1"/>
                </a:solidFill>
              </a:rPr>
              <a:t>records</a:t>
            </a:r>
          </a:p>
          <a:p>
            <a:pPr marL="331470" lvl="2" indent="-285750">
              <a:lnSpc>
                <a:spcPct val="90000"/>
              </a:lnSpc>
              <a:buClr>
                <a:srgbClr val="990000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Town assessor data – plot </a:t>
            </a:r>
            <a:r>
              <a:rPr lang="en-US" sz="1600" dirty="0" smtClean="0">
                <a:solidFill>
                  <a:schemeClr val="tx1"/>
                </a:solidFill>
              </a:rPr>
              <a:t>maps</a:t>
            </a:r>
          </a:p>
          <a:p>
            <a:pPr marL="331470" lvl="2" indent="-285750">
              <a:lnSpc>
                <a:spcPct val="90000"/>
              </a:lnSpc>
              <a:buClr>
                <a:srgbClr val="990000"/>
              </a:buClr>
            </a:pPr>
            <a:r>
              <a:rPr lang="en-US" sz="1600" dirty="0" smtClean="0"/>
              <a:t>Building </a:t>
            </a:r>
            <a:r>
              <a:rPr lang="en-US" sz="1600" dirty="0" err="1" smtClean="0"/>
              <a:t>dept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0" lvl="1" indent="0">
              <a:spcBef>
                <a:spcPct val="0"/>
              </a:spcBef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Merge</a:t>
            </a:r>
          </a:p>
          <a:p>
            <a:pPr marL="330200" lvl="2" indent="-285750">
              <a:lnSpc>
                <a:spcPct val="90000"/>
              </a:lnSpc>
              <a:buClr>
                <a:srgbClr val="990000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Prosecutor office merging of case documents</a:t>
            </a:r>
          </a:p>
          <a:p>
            <a:pPr marL="228600" lvl="1" indent="-228600">
              <a:spcBef>
                <a:spcPct val="0"/>
              </a:spcBef>
              <a:buFont typeface="Wingdings 2" pitchFamily="18" charset="2"/>
              <a:buNone/>
            </a:pPr>
            <a:endParaRPr lang="en-US" sz="1100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en-US" sz="1400" b="1" dirty="0"/>
              <a:t>Electronic Forms</a:t>
            </a:r>
          </a:p>
          <a:p>
            <a:pPr marL="331787" lvl="2" indent="-285750">
              <a:lnSpc>
                <a:spcPct val="90000"/>
              </a:lnSpc>
              <a:buClr>
                <a:srgbClr val="990000"/>
              </a:buClr>
              <a:defRPr/>
            </a:pPr>
            <a:r>
              <a:rPr lang="en-US" sz="1400" dirty="0"/>
              <a:t>Online fishing, dog, and other permits, </a:t>
            </a:r>
            <a:r>
              <a:rPr lang="en-US" sz="1400" dirty="0" smtClean="0"/>
              <a:t>I-9, labor </a:t>
            </a:r>
            <a:r>
              <a:rPr lang="en-US" sz="1400" dirty="0"/>
              <a:t>department requests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sz="1400" b="1" dirty="0"/>
          </a:p>
          <a:p>
            <a:pPr>
              <a:lnSpc>
                <a:spcPct val="90000"/>
              </a:lnSpc>
              <a:buNone/>
              <a:defRPr/>
            </a:pPr>
            <a:r>
              <a:rPr lang="en-US" sz="1400" b="1" dirty="0"/>
              <a:t>BUSINESS CONTINUITY - Disaster Recovery</a:t>
            </a:r>
          </a:p>
          <a:p>
            <a:pPr marL="331787" lvl="2" indent="-285750">
              <a:lnSpc>
                <a:spcPct val="90000"/>
              </a:lnSpc>
              <a:buClr>
                <a:srgbClr val="990000"/>
              </a:buClr>
              <a:defRPr/>
            </a:pPr>
            <a:r>
              <a:rPr lang="en-US" sz="1400" dirty="0"/>
              <a:t>Greensburg, KS (95% of town destroyed by tornado)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sz="1400" b="1" dirty="0"/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6006" y="1483085"/>
            <a:ext cx="3059034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9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4423" y="3545417"/>
            <a:ext cx="2362200" cy="1409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10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4250050"/>
            <a:ext cx="1371600" cy="1792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301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en-US" b="1" dirty="0" smtClean="0"/>
          </a:p>
          <a:p>
            <a:pPr algn="ctr">
              <a:buFont typeface="Wingdings 2" pitchFamily="18" charset="2"/>
              <a:buNone/>
            </a:pPr>
            <a:endParaRPr lang="en-US" b="1" dirty="0" smtClean="0"/>
          </a:p>
          <a:p>
            <a:pPr algn="ctr">
              <a:buFont typeface="Wingdings 2" pitchFamily="18" charset="2"/>
              <a:buNone/>
            </a:pPr>
            <a:endParaRPr lang="en-US" b="1" dirty="0" smtClean="0"/>
          </a:p>
          <a:p>
            <a:pPr algn="ctr">
              <a:buFont typeface="Wingdings 2" pitchFamily="18" charset="2"/>
              <a:buNone/>
            </a:pPr>
            <a:r>
              <a:rPr lang="en-US" b="1" dirty="0" smtClean="0"/>
              <a:t>Healthcare Solutions</a:t>
            </a:r>
          </a:p>
        </p:txBody>
      </p:sp>
    </p:spTree>
    <p:extLst>
      <p:ext uri="{BB962C8B-B14F-4D97-AF65-F5344CB8AC3E}">
        <p14:creationId xmlns:p14="http://schemas.microsoft.com/office/powerpoint/2010/main" val="80415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183880" cy="105156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healthcare key lead-in’s</a:t>
            </a:r>
            <a:endParaRPr lang="en-US" dirty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5334000" cy="4953000"/>
          </a:xfrm>
        </p:spPr>
        <p:txBody>
          <a:bodyPr>
            <a:normAutofit/>
          </a:bodyPr>
          <a:lstStyle/>
          <a:p>
            <a:pPr marL="228600" lvl="2">
              <a:lnSpc>
                <a:spcPct val="80000"/>
              </a:lnSpc>
              <a:buFont typeface="Wingdings 2" pitchFamily="18" charset="2"/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Contracts</a:t>
            </a:r>
          </a:p>
          <a:p>
            <a:pPr marL="331470" lvl="4" indent="-285750">
              <a:buClr>
                <a:srgbClr val="990000"/>
              </a:buClr>
            </a:pPr>
            <a:r>
              <a:rPr lang="en-US" sz="1400" dirty="0" smtClean="0">
                <a:solidFill>
                  <a:schemeClr val="tx1"/>
                </a:solidFill>
              </a:rPr>
              <a:t>Critical date management of contracts -Large, very extensive equipment contract renewals</a:t>
            </a:r>
          </a:p>
          <a:p>
            <a:pPr>
              <a:buFont typeface="Wingdings 2" pitchFamily="18" charset="2"/>
              <a:buNone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Credentialing </a:t>
            </a:r>
          </a:p>
          <a:p>
            <a:pPr marL="331470" lvl="4" indent="-285750">
              <a:buClr>
                <a:srgbClr val="990000"/>
              </a:buClr>
            </a:pPr>
            <a:r>
              <a:rPr lang="en-US" sz="1400" dirty="0" smtClean="0"/>
              <a:t>Physician credentials - ensure certs, transcripts, insurance, etc, is </a:t>
            </a:r>
            <a:r>
              <a:rPr lang="en-US" sz="1400" dirty="0" smtClean="0"/>
              <a:t>valid</a:t>
            </a:r>
          </a:p>
          <a:p>
            <a:pPr marL="228600" lvl="3">
              <a:buNone/>
              <a:defRPr/>
            </a:pPr>
            <a:endParaRPr lang="en-US" sz="1400" b="1" dirty="0" smtClean="0"/>
          </a:p>
          <a:p>
            <a:pPr marL="228600" lvl="3">
              <a:buNone/>
              <a:defRPr/>
            </a:pPr>
            <a:r>
              <a:rPr lang="en-US" sz="1400" b="1" dirty="0" err="1" smtClean="0"/>
              <a:t>eForms</a:t>
            </a:r>
            <a:r>
              <a:rPr lang="en-US" sz="1400" b="1" dirty="0" smtClean="0"/>
              <a:t> for Admitting </a:t>
            </a:r>
            <a:endParaRPr lang="en-US" sz="1400" b="1" dirty="0"/>
          </a:p>
          <a:p>
            <a:pPr marL="331787" lvl="4" indent="-285750">
              <a:buClr>
                <a:srgbClr val="990000"/>
              </a:buClr>
              <a:defRPr/>
            </a:pPr>
            <a:r>
              <a:rPr lang="en-US" sz="1400" dirty="0"/>
              <a:t>HIPAA compliant sign-in application, Insurance cards, Routing notification (outpatient), T- forms and variable forms creation</a:t>
            </a:r>
          </a:p>
          <a:p>
            <a:pPr marL="0" lvl="2" indent="0">
              <a:lnSpc>
                <a:spcPct val="80000"/>
              </a:lnSpc>
              <a:buClr>
                <a:srgbClr val="990000"/>
              </a:buClr>
              <a:buNone/>
              <a:defRPr/>
            </a:pPr>
            <a:endParaRPr lang="en-US" sz="1400" dirty="0"/>
          </a:p>
          <a:p>
            <a:pPr marL="0" indent="0">
              <a:lnSpc>
                <a:spcPct val="80000"/>
              </a:lnSpc>
              <a:buSzPct val="100000"/>
              <a:buFont typeface="Wingdings 2" pitchFamily="18" charset="2"/>
              <a:buNone/>
              <a:defRPr/>
            </a:pPr>
            <a:r>
              <a:rPr lang="en-US" sz="1400" b="1" dirty="0"/>
              <a:t>Certificate of Medical Necessity (CMN) Workflow</a:t>
            </a:r>
          </a:p>
          <a:p>
            <a:pPr marL="331470" lvl="2" indent="-285750">
              <a:lnSpc>
                <a:spcPct val="80000"/>
              </a:lnSpc>
              <a:defRPr/>
            </a:pPr>
            <a:r>
              <a:rPr lang="en-US" sz="1400" dirty="0"/>
              <a:t>Required by insurance to pay patient bill</a:t>
            </a:r>
          </a:p>
          <a:p>
            <a:pPr marL="228600" lvl="4">
              <a:buClr>
                <a:srgbClr val="990000"/>
              </a:buClr>
              <a:buFont typeface="Franklin Gothic Book" pitchFamily="34" charset="0"/>
              <a:buChar char="×"/>
            </a:pPr>
            <a:endParaRPr lang="en-US" sz="1400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  <p:grpSp>
        <p:nvGrpSpPr>
          <p:cNvPr id="51204" name="Group 9"/>
          <p:cNvGrpSpPr>
            <a:grpSpLocks/>
          </p:cNvGrpSpPr>
          <p:nvPr/>
        </p:nvGrpSpPr>
        <p:grpSpPr bwMode="auto">
          <a:xfrm>
            <a:off x="5638800" y="1066800"/>
            <a:ext cx="3048000" cy="2163763"/>
            <a:chOff x="4876800" y="1066800"/>
            <a:chExt cx="4114800" cy="3154363"/>
          </a:xfrm>
        </p:grpSpPr>
        <p:pic>
          <p:nvPicPr>
            <p:cNvPr id="49157" name="Picture 4" descr="3.bmp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05600" y="1066800"/>
              <a:ext cx="2286000" cy="29257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9158" name="Picture 5" descr="2.bmp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24600" y="1524000"/>
              <a:ext cx="2133600" cy="26971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 descr="12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76800" y="2057400"/>
              <a:ext cx="2667000" cy="20113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51205" name="Picture 7" descr="Smarsearch_final_4C_logo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5105400"/>
            <a:ext cx="1219200" cy="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Box 8"/>
          <p:cNvSpPr txBox="1">
            <a:spLocks noChangeArrowheads="1"/>
          </p:cNvSpPr>
          <p:nvPr/>
        </p:nvSpPr>
        <p:spPr bwMode="auto">
          <a:xfrm>
            <a:off x="5562600" y="4724400"/>
            <a:ext cx="335280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/>
              <a:t>Unstructured Data Capture Engine</a:t>
            </a:r>
          </a:p>
        </p:txBody>
      </p:sp>
      <p:grpSp>
        <p:nvGrpSpPr>
          <p:cNvPr id="51207" name="Group 12"/>
          <p:cNvGrpSpPr>
            <a:grpSpLocks/>
          </p:cNvGrpSpPr>
          <p:nvPr/>
        </p:nvGrpSpPr>
        <p:grpSpPr bwMode="auto">
          <a:xfrm>
            <a:off x="7543800" y="5334000"/>
            <a:ext cx="1219200" cy="981075"/>
            <a:chOff x="7543800" y="5334000"/>
            <a:chExt cx="1219200" cy="981075"/>
          </a:xfrm>
        </p:grpSpPr>
        <p:sp>
          <p:nvSpPr>
            <p:cNvPr id="51211" name="laptop"/>
            <p:cNvSpPr>
              <a:spLocks noEditPoints="1" noChangeArrowheads="1"/>
            </p:cNvSpPr>
            <p:nvPr/>
          </p:nvSpPr>
          <p:spPr bwMode="auto">
            <a:xfrm>
              <a:off x="7543800" y="5334000"/>
              <a:ext cx="1219200" cy="98107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0 h 21600"/>
                <a:gd name="T10" fmla="*/ 2147483647 w 21600"/>
                <a:gd name="T11" fmla="*/ 2147483647 h 21600"/>
                <a:gd name="T12" fmla="*/ 0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45 w 21600"/>
                <a:gd name="T25" fmla="*/ 1858 h 21600"/>
                <a:gd name="T26" fmla="*/ 17311 w 21600"/>
                <a:gd name="T27" fmla="*/ 1232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2" name="TextBox 11"/>
            <p:cNvSpPr txBox="1">
              <a:spLocks noChangeArrowheads="1"/>
            </p:cNvSpPr>
            <p:nvPr/>
          </p:nvSpPr>
          <p:spPr bwMode="auto">
            <a:xfrm>
              <a:off x="7772400" y="54102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i="0"/>
                <a:t>Adjudication System</a:t>
              </a:r>
            </a:p>
          </p:txBody>
        </p:sp>
      </p:grpSp>
      <p:pic>
        <p:nvPicPr>
          <p:cNvPr id="51208" name="Picture 13" descr="advcapture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3657600"/>
            <a:ext cx="1371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own Arrow 14"/>
          <p:cNvSpPr/>
          <p:nvPr/>
        </p:nvSpPr>
        <p:spPr>
          <a:xfrm>
            <a:off x="7086600" y="5181600"/>
            <a:ext cx="609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7086600" y="3124200"/>
            <a:ext cx="609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36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en-US" b="1" dirty="0" smtClean="0"/>
          </a:p>
          <a:p>
            <a:pPr algn="ctr">
              <a:buFont typeface="Wingdings 2" pitchFamily="18" charset="2"/>
              <a:buNone/>
            </a:pPr>
            <a:endParaRPr lang="en-US" b="1" dirty="0" smtClean="0"/>
          </a:p>
          <a:p>
            <a:pPr algn="ctr">
              <a:buFont typeface="Wingdings 2" pitchFamily="18" charset="2"/>
              <a:buNone/>
            </a:pPr>
            <a:endParaRPr lang="en-US" b="1" dirty="0" smtClean="0"/>
          </a:p>
          <a:p>
            <a:pPr algn="ctr">
              <a:buFont typeface="Wingdings 2" pitchFamily="18" charset="2"/>
              <a:buNone/>
            </a:pPr>
            <a:r>
              <a:rPr lang="en-US" b="1" dirty="0" smtClean="0"/>
              <a:t>Higher Education Solutions</a:t>
            </a:r>
          </a:p>
        </p:txBody>
      </p:sp>
    </p:spTree>
    <p:extLst>
      <p:ext uri="{BB962C8B-B14F-4D97-AF65-F5344CB8AC3E}">
        <p14:creationId xmlns:p14="http://schemas.microsoft.com/office/powerpoint/2010/main" val="192584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83880" cy="105156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higher </a:t>
            </a:r>
            <a:r>
              <a:rPr lang="en-US" dirty="0" err="1" smtClean="0"/>
              <a:t>ed</a:t>
            </a:r>
            <a:r>
              <a:rPr lang="en-US" dirty="0" smtClean="0"/>
              <a:t> key lead-in’s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5486400" cy="5334000"/>
          </a:xfrm>
        </p:spPr>
        <p:txBody>
          <a:bodyPr>
            <a:normAutofit/>
          </a:bodyPr>
          <a:lstStyle/>
          <a:p>
            <a:pPr marL="284163" indent="-284163" eaLnBrk="1" hangingPunct="1">
              <a:buFontTx/>
              <a:buNone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Student Web Portals</a:t>
            </a:r>
          </a:p>
          <a:p>
            <a:pPr marL="284163" lvl="2" indent="-284163">
              <a:buClr>
                <a:srgbClr val="990000"/>
              </a:buCl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Transcript/ credits, Homework, Syllabus, </a:t>
            </a:r>
            <a:r>
              <a:rPr lang="en-US" sz="1400" dirty="0" err="1" smtClean="0">
                <a:solidFill>
                  <a:schemeClr val="tx1"/>
                </a:solidFill>
              </a:rPr>
              <a:t>etc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284163" lvl="2" indent="-284163" eaLnBrk="1" hangingPunct="1">
              <a:buFontTx/>
              <a:buNone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284163" lvl="2" indent="-284163" eaLnBrk="1" hangingPunct="1">
              <a:buFontTx/>
              <a:buNone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Student Information System (SIS) Integration</a:t>
            </a:r>
          </a:p>
          <a:p>
            <a:pPr marL="284163" lvl="2" indent="-284163">
              <a:buClr>
                <a:srgbClr val="990000"/>
              </a:buClr>
              <a:defRPr/>
            </a:pPr>
            <a:r>
              <a:rPr lang="en-US" sz="1400" dirty="0" err="1" smtClean="0">
                <a:solidFill>
                  <a:schemeClr val="tx1"/>
                </a:solidFill>
              </a:rPr>
              <a:t>Sungard</a:t>
            </a:r>
            <a:r>
              <a:rPr lang="en-US" sz="1400" dirty="0" smtClean="0">
                <a:solidFill>
                  <a:schemeClr val="tx1"/>
                </a:solidFill>
              </a:rPr>
              <a:t> Banner, </a:t>
            </a:r>
            <a:r>
              <a:rPr lang="en-US" sz="1400" dirty="0" err="1" smtClean="0">
                <a:solidFill>
                  <a:schemeClr val="tx1"/>
                </a:solidFill>
              </a:rPr>
              <a:t>Datatel</a:t>
            </a:r>
            <a:r>
              <a:rPr lang="en-US" sz="1400" dirty="0" smtClean="0">
                <a:solidFill>
                  <a:schemeClr val="tx1"/>
                </a:solidFill>
              </a:rPr>
              <a:t> Colleague, </a:t>
            </a:r>
            <a:r>
              <a:rPr lang="en-US" sz="1400" dirty="0" err="1" smtClean="0">
                <a:solidFill>
                  <a:schemeClr val="tx1"/>
                </a:solidFill>
              </a:rPr>
              <a:t>CampusPro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284163" indent="-284163">
              <a:lnSpc>
                <a:spcPct val="80000"/>
              </a:lnSpc>
              <a:buFont typeface="Wingdings 2" pitchFamily="18" charset="2"/>
              <a:buNone/>
              <a:tabLst>
                <a:tab pos="171450" algn="l"/>
                <a:tab pos="1943100" algn="l"/>
              </a:tabLst>
              <a:defRPr/>
            </a:pPr>
            <a:endParaRPr lang="en-US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4163" indent="-284163">
              <a:lnSpc>
                <a:spcPct val="80000"/>
              </a:lnSpc>
              <a:buFont typeface="Wingdings 2" pitchFamily="18" charset="2"/>
              <a:buNone/>
              <a:tabLst>
                <a:tab pos="171450" algn="l"/>
                <a:tab pos="1943100" algn="l"/>
              </a:tabLst>
              <a:defRPr/>
            </a:pP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Records Management 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marL="284163" indent="-284163">
              <a:lnSpc>
                <a:spcPct val="80000"/>
              </a:lnSpc>
              <a:buClr>
                <a:srgbClr val="990000"/>
              </a:buClr>
              <a:tabLst>
                <a:tab pos="171450" algn="l"/>
                <a:tab pos="1943100" algn="l"/>
              </a:tabLst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Student records must be kept for 50-70 years depending on the state</a:t>
            </a:r>
          </a:p>
          <a:p>
            <a:pPr marL="284163" indent="-284163">
              <a:buNone/>
              <a:defRPr/>
            </a:pPr>
            <a:endParaRPr lang="en-US" sz="1400" b="1" dirty="0" smtClean="0"/>
          </a:p>
          <a:p>
            <a:pPr marL="284163" indent="-284163">
              <a:buNone/>
              <a:defRPr/>
            </a:pPr>
            <a:r>
              <a:rPr lang="en-US" sz="1400" b="1" dirty="0" smtClean="0"/>
              <a:t>Electronic </a:t>
            </a:r>
            <a:r>
              <a:rPr lang="en-US" sz="1400" b="1" dirty="0"/>
              <a:t>Forms</a:t>
            </a:r>
          </a:p>
          <a:p>
            <a:pPr marL="284163" lvl="4" indent="-284163">
              <a:buClr>
                <a:srgbClr val="990000"/>
              </a:buClr>
              <a:defRPr/>
            </a:pPr>
            <a:r>
              <a:rPr lang="en-US" sz="1400" dirty="0"/>
              <a:t>Transcript </a:t>
            </a:r>
            <a:r>
              <a:rPr lang="en-US" sz="1400" dirty="0" smtClean="0"/>
              <a:t>request, online </a:t>
            </a:r>
            <a:r>
              <a:rPr lang="en-US" sz="1400" dirty="0"/>
              <a:t>registration, </a:t>
            </a:r>
            <a:r>
              <a:rPr lang="en-US" sz="1400" dirty="0" smtClean="0"/>
              <a:t>emergency notification, </a:t>
            </a:r>
            <a:r>
              <a:rPr lang="en-US" sz="1400" dirty="0"/>
              <a:t>s</a:t>
            </a:r>
            <a:r>
              <a:rPr lang="en-US" sz="1400" dirty="0" smtClean="0"/>
              <a:t>tudent housing, I-20 forms, admissions</a:t>
            </a:r>
          </a:p>
          <a:p>
            <a:pPr marL="284163" lvl="4" indent="-284163">
              <a:buClr>
                <a:srgbClr val="990000"/>
              </a:buClr>
              <a:defRPr/>
            </a:pPr>
            <a:endParaRPr lang="en-US" sz="1400" b="1" dirty="0"/>
          </a:p>
          <a:p>
            <a:pPr marL="284163" indent="-284163">
              <a:buFont typeface="Wingdings 2" pitchFamily="18" charset="2"/>
              <a:buNone/>
              <a:tabLst>
                <a:tab pos="171450" algn="l"/>
                <a:tab pos="1943100" algn="l"/>
              </a:tabLst>
              <a:defRPr/>
            </a:pPr>
            <a:r>
              <a:rPr lang="en-US" sz="1400" b="1" dirty="0"/>
              <a:t>Human Resources (HR) Workflows</a:t>
            </a:r>
          </a:p>
          <a:p>
            <a:pPr marL="284163" lvl="4" indent="-284163">
              <a:buClr>
                <a:srgbClr val="990000"/>
              </a:buClr>
              <a:tabLst>
                <a:tab pos="171450" algn="l"/>
                <a:tab pos="1943100" algn="l"/>
              </a:tabLst>
              <a:defRPr/>
            </a:pPr>
            <a:r>
              <a:rPr lang="en-US" sz="1400" dirty="0"/>
              <a:t>Teacher applications, Credentialing and student workers</a:t>
            </a:r>
          </a:p>
          <a:p>
            <a:pPr marL="284163" indent="-284163">
              <a:lnSpc>
                <a:spcPct val="80000"/>
              </a:lnSpc>
              <a:buNone/>
              <a:tabLst>
                <a:tab pos="171450" algn="l"/>
                <a:tab pos="1943100" algn="l"/>
              </a:tabLst>
              <a:defRPr/>
            </a:pPr>
            <a:endParaRPr lang="en-US" sz="1400" b="1" dirty="0"/>
          </a:p>
          <a:p>
            <a:pPr marL="284163" indent="-284163">
              <a:lnSpc>
                <a:spcPct val="80000"/>
              </a:lnSpc>
              <a:buFont typeface="Wingdings 2" pitchFamily="18" charset="2"/>
              <a:buNone/>
              <a:tabLst>
                <a:tab pos="171450" algn="l"/>
                <a:tab pos="1943100" algn="l"/>
              </a:tabLst>
              <a:defRPr/>
            </a:pPr>
            <a:r>
              <a:rPr lang="en-US" sz="1400" b="1" dirty="0" smtClean="0"/>
              <a:t>Variable Print </a:t>
            </a:r>
          </a:p>
          <a:p>
            <a:pPr marL="284163" indent="-284163">
              <a:lnSpc>
                <a:spcPct val="80000"/>
              </a:lnSpc>
              <a:tabLst>
                <a:tab pos="171450" algn="l"/>
                <a:tab pos="1943100" algn="l"/>
              </a:tabLst>
              <a:defRPr/>
            </a:pPr>
            <a:r>
              <a:rPr lang="en-US" sz="1400" dirty="0" smtClean="0"/>
              <a:t>Track </a:t>
            </a:r>
            <a:r>
              <a:rPr lang="en-US" sz="1400" dirty="0"/>
              <a:t>bookstore purchases – data warehouse</a:t>
            </a:r>
          </a:p>
          <a:p>
            <a:pPr>
              <a:buFont typeface="Wingdings 2" pitchFamily="18" charset="2"/>
              <a:buNone/>
              <a:defRPr/>
            </a:pPr>
            <a:endParaRPr lang="en-US" dirty="0"/>
          </a:p>
        </p:txBody>
      </p:sp>
      <p:pic>
        <p:nvPicPr>
          <p:cNvPr id="4" name="Picture 3" descr="18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990600"/>
            <a:ext cx="2586107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17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2057400"/>
            <a:ext cx="1806575" cy="136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2" name="Picture 5" descr="contractmgt_solution.png"/>
          <p:cNvPicPr>
            <a:picLocks noChangeAspect="1"/>
          </p:cNvPicPr>
          <p:nvPr/>
        </p:nvPicPr>
        <p:blipFill>
          <a:blip r:embed="rId5"/>
          <a:srcRect r="67107"/>
          <a:stretch>
            <a:fillRect/>
          </a:stretch>
        </p:blipFill>
        <p:spPr bwMode="auto">
          <a:xfrm>
            <a:off x="6858000" y="4038600"/>
            <a:ext cx="1371600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Up-Down Arrow 9"/>
          <p:cNvSpPr/>
          <p:nvPr/>
        </p:nvSpPr>
        <p:spPr>
          <a:xfrm>
            <a:off x="7391400" y="3352800"/>
            <a:ext cx="457200" cy="609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9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34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en-US" b="1" dirty="0" smtClean="0"/>
          </a:p>
          <a:p>
            <a:pPr algn="ctr">
              <a:buFont typeface="Wingdings 2" pitchFamily="18" charset="2"/>
              <a:buNone/>
            </a:pPr>
            <a:endParaRPr lang="en-US" b="1" dirty="0" smtClean="0"/>
          </a:p>
          <a:p>
            <a:pPr algn="ctr">
              <a:buFont typeface="Wingdings 2" pitchFamily="18" charset="2"/>
              <a:buNone/>
            </a:pPr>
            <a:endParaRPr lang="en-US" b="1" dirty="0" smtClean="0"/>
          </a:p>
          <a:p>
            <a:pPr algn="ctr">
              <a:buFont typeface="Wingdings 2" pitchFamily="18" charset="2"/>
              <a:buNone/>
            </a:pPr>
            <a:r>
              <a:rPr lang="en-US" b="1" dirty="0" smtClean="0"/>
              <a:t>K-12 Education Solutions</a:t>
            </a:r>
          </a:p>
        </p:txBody>
      </p:sp>
    </p:spTree>
    <p:extLst>
      <p:ext uri="{BB962C8B-B14F-4D97-AF65-F5344CB8AC3E}">
        <p14:creationId xmlns:p14="http://schemas.microsoft.com/office/powerpoint/2010/main" val="2657936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183880" cy="105156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key K-12 education applications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5715000" cy="4419600"/>
          </a:xfrm>
        </p:spPr>
        <p:txBody>
          <a:bodyPr>
            <a:normAutofit/>
          </a:bodyPr>
          <a:lstStyle/>
          <a:p>
            <a:pPr marL="171450" indent="-17145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Applications:</a:t>
            </a:r>
          </a:p>
          <a:p>
            <a:pPr>
              <a:buSzPct val="100000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Special education documentation</a:t>
            </a:r>
          </a:p>
          <a:p>
            <a:pPr>
              <a:buSzPct val="100000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Curriculum</a:t>
            </a:r>
          </a:p>
          <a:p>
            <a:pPr>
              <a:buSzPct val="100000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IEP (Individual Education Plan)</a:t>
            </a:r>
          </a:p>
          <a:p>
            <a:pPr>
              <a:buSzPct val="100000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CER (Comprehensive Evaluation Reports)</a:t>
            </a:r>
          </a:p>
          <a:p>
            <a:pPr>
              <a:buSzPct val="100000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Parent, teacher and child collaboration (homework, assignments, grades, curriculum)</a:t>
            </a:r>
          </a:p>
          <a:p>
            <a:pPr>
              <a:buSzPct val="100000"/>
              <a:defRPr/>
            </a:pPr>
            <a:r>
              <a:rPr lang="en-US" sz="1400" dirty="0" err="1" smtClean="0">
                <a:solidFill>
                  <a:schemeClr val="tx1"/>
                </a:solidFill>
              </a:rPr>
              <a:t>ePortfolios</a:t>
            </a:r>
            <a:endParaRPr lang="en-US" sz="1400" dirty="0" smtClean="0">
              <a:solidFill>
                <a:schemeClr val="tx1"/>
              </a:solidFill>
            </a:endParaRPr>
          </a:p>
          <a:p>
            <a:pPr>
              <a:buSzPct val="100000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Student records</a:t>
            </a:r>
          </a:p>
          <a:p>
            <a:pPr>
              <a:buSzPct val="100000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Transcripts</a:t>
            </a:r>
          </a:p>
          <a:p>
            <a:pPr>
              <a:buSzPct val="100000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Accounts Payable (invoices, purchase orders, tuition payments)</a:t>
            </a:r>
          </a:p>
          <a:p>
            <a:pPr>
              <a:buSzPct val="100000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Human Resources (W2,W4, 1099, I9)</a:t>
            </a:r>
          </a:p>
          <a:p>
            <a:pPr>
              <a:buSzPct val="100000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Teacher credentialing (state licenses, liability coverage, transcripts, complaints, monitoring reports)</a:t>
            </a:r>
          </a:p>
          <a:p>
            <a:pPr>
              <a:buSzPct val="100000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Financial aide documents for charter or private schools</a:t>
            </a:r>
          </a:p>
          <a:p>
            <a:pPr>
              <a:buSzPct val="100000"/>
              <a:defRPr/>
            </a:pPr>
            <a:r>
              <a:rPr lang="en-US" sz="1400" dirty="0" smtClean="0"/>
              <a:t>Teacher pensions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171450" indent="-17145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200" dirty="0" smtClean="0">
              <a:solidFill>
                <a:schemeClr val="tx1"/>
              </a:solidFill>
            </a:endParaRPr>
          </a:p>
        </p:txBody>
      </p:sp>
      <p:pic>
        <p:nvPicPr>
          <p:cNvPr id="58373" name="Picture 5" descr="C:\Documents and Settings\bwesler\Local Settings\Temporary Internet Files\Content.IE5\FN10YFTC\MPj043873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295400"/>
            <a:ext cx="2133600" cy="142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374" name="Picture 6" descr="C:\Documents and Settings\bwesler\Local Settings\Temporary Internet Files\Content.IE5\UBWUX9F5\MPj0439319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200400"/>
            <a:ext cx="1901536" cy="1673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9575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183880" cy="105156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K-12 education key lead-in’s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953000" cy="4575379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Student Information System (SIS) Integration</a:t>
            </a:r>
          </a:p>
          <a:p>
            <a:pPr marL="225425" indent="-225425" eaLnBrk="1" hangingPunct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Pearson SASI</a:t>
            </a:r>
          </a:p>
          <a:p>
            <a:pPr marL="225425" indent="-225425" eaLnBrk="1" hangingPunct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Pearson </a:t>
            </a:r>
            <a:r>
              <a:rPr lang="en-US" sz="1600" dirty="0" err="1" smtClean="0">
                <a:solidFill>
                  <a:schemeClr val="tx1"/>
                </a:solidFill>
              </a:rPr>
              <a:t>PowerSchool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25425" indent="-225425" eaLnBrk="1" hangingPunct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SIFS </a:t>
            </a:r>
            <a:r>
              <a:rPr lang="en-US" sz="1600" dirty="0" smtClean="0">
                <a:solidFill>
                  <a:schemeClr val="tx1"/>
                </a:solidFill>
              </a:rPr>
              <a:t>(School Interoperability Framework)</a:t>
            </a:r>
          </a:p>
          <a:p>
            <a:pPr marL="225425" indent="-225425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marL="225425" indent="-225425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Forms Management</a:t>
            </a:r>
          </a:p>
          <a:p>
            <a:pPr marL="225425" indent="-225425" eaLnBrk="1" hangingPunct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Disciplinary forms, emergency enrollment, records release, teacher hiring (HR), I-20, I-9, IEP</a:t>
            </a:r>
          </a:p>
          <a:p>
            <a:pPr marL="225425" indent="-225425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25425" indent="-225425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Self Service Web Portal</a:t>
            </a:r>
          </a:p>
          <a:p>
            <a:pPr marL="225425" indent="-225425" eaLnBrk="1" hangingPunct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Teacher to post homework</a:t>
            </a:r>
          </a:p>
          <a:p>
            <a:pPr marL="225425" indent="-225425" eaLnBrk="1" hangingPunct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Student/ parent portal</a:t>
            </a:r>
          </a:p>
          <a:p>
            <a:pPr marL="228600" indent="-228600" eaLnBrk="1" hangingPunct="1">
              <a:lnSpc>
                <a:spcPct val="80000"/>
              </a:lnSpc>
              <a:buFont typeface="Wingdings 2" pitchFamily="18" charset="2"/>
              <a:buNone/>
              <a:tabLst>
                <a:tab pos="114300" algn="l"/>
              </a:tabLst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334000" y="1143000"/>
            <a:ext cx="3200400" cy="2209800"/>
            <a:chOff x="4648200" y="1143000"/>
            <a:chExt cx="4419600" cy="3200400"/>
          </a:xfrm>
        </p:grpSpPr>
        <p:pic>
          <p:nvPicPr>
            <p:cNvPr id="13" name="Picture 12" descr="3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8200" y="1143000"/>
              <a:ext cx="4362450" cy="25844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9398" name="Picture 8" descr="2.bmp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0200" y="1676400"/>
              <a:ext cx="2876550" cy="1998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6.bmp"/>
            <p:cNvPicPr>
              <a:picLocks noChangeAspect="1"/>
            </p:cNvPicPr>
            <p:nvPr/>
          </p:nvPicPr>
          <p:blipFill>
            <a:blip r:embed="rId5" cstate="print"/>
            <a:srcRect l="1355" t="26667" r="44595" b="6667"/>
            <a:stretch>
              <a:fillRect/>
            </a:stretch>
          </p:blipFill>
          <p:spPr>
            <a:xfrm>
              <a:off x="7315200" y="2362200"/>
              <a:ext cx="1752600" cy="1981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Right Arrow 11"/>
            <p:cNvSpPr/>
            <p:nvPr/>
          </p:nvSpPr>
          <p:spPr>
            <a:xfrm>
              <a:off x="6934200" y="3200400"/>
              <a:ext cx="6096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81600" y="3733800"/>
            <a:ext cx="3505200" cy="2133600"/>
            <a:chOff x="3124200" y="3810000"/>
            <a:chExt cx="4953000" cy="2863850"/>
          </a:xfrm>
        </p:grpSpPr>
        <p:grpSp>
          <p:nvGrpSpPr>
            <p:cNvPr id="59397" name="Group 7"/>
            <p:cNvGrpSpPr>
              <a:grpSpLocks/>
            </p:cNvGrpSpPr>
            <p:nvPr/>
          </p:nvGrpSpPr>
          <p:grpSpPr bwMode="auto">
            <a:xfrm>
              <a:off x="5029200" y="4267200"/>
              <a:ext cx="3048000" cy="2406650"/>
              <a:chOff x="4953000" y="2057400"/>
              <a:chExt cx="4191000" cy="3321111"/>
            </a:xfrm>
          </p:grpSpPr>
          <p:pic>
            <p:nvPicPr>
              <p:cNvPr id="4" name="Picture 3" descr="formit4.bmp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953000" y="2057400"/>
                <a:ext cx="2997002" cy="197820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6" name="Picture 5" descr="formit2.bmp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791200" y="2743092"/>
                <a:ext cx="2861668" cy="235939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" name="Picture 4" descr="formit1.bmp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241131" y="2683942"/>
                <a:ext cx="3029744" cy="1899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" name="Picture 6" descr="formit3.bmp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343452" y="4114474"/>
                <a:ext cx="2800548" cy="126403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14" name="Picture 13" descr="2.bmp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24200" y="3810000"/>
              <a:ext cx="2478088" cy="2298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Right Arrow 14"/>
            <p:cNvSpPr/>
            <p:nvPr/>
          </p:nvSpPr>
          <p:spPr>
            <a:xfrm>
              <a:off x="5105400" y="5257800"/>
              <a:ext cx="7620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02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" y="0"/>
            <a:ext cx="8183880" cy="10515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other K-12 education solutions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5410200" cy="4876800"/>
          </a:xfrm>
        </p:spPr>
        <p:txBody>
          <a:bodyPr>
            <a:normAutofit/>
          </a:bodyPr>
          <a:lstStyle/>
          <a:p>
            <a:pPr marL="228600" indent="-228600" eaLnBrk="1" hangingPunct="1">
              <a:lnSpc>
                <a:spcPct val="80000"/>
              </a:lnSpc>
              <a:buFontTx/>
              <a:buNone/>
              <a:tabLst>
                <a:tab pos="114300" algn="l"/>
              </a:tabLst>
            </a:pPr>
            <a:r>
              <a:rPr lang="en-US" sz="1600" b="1" dirty="0" smtClean="0">
                <a:solidFill>
                  <a:schemeClr val="tx1"/>
                </a:solidFill>
              </a:rPr>
              <a:t>Workflow</a:t>
            </a:r>
          </a:p>
          <a:p>
            <a:pPr marL="228600" indent="-228600" eaLnBrk="1" hangingPunct="1">
              <a:lnSpc>
                <a:spcPct val="80000"/>
              </a:lnSpc>
              <a:tabLst>
                <a:tab pos="114300" algn="l"/>
              </a:tabLst>
            </a:pPr>
            <a:r>
              <a:rPr lang="en-US" sz="1600" dirty="0" smtClean="0">
                <a:solidFill>
                  <a:schemeClr val="tx1"/>
                </a:solidFill>
              </a:rPr>
              <a:t>Employee &amp; retirement services</a:t>
            </a:r>
          </a:p>
          <a:p>
            <a:pPr marL="228600" indent="-228600" eaLnBrk="1" hangingPunct="1">
              <a:lnSpc>
                <a:spcPct val="80000"/>
              </a:lnSpc>
              <a:tabLst>
                <a:tab pos="114300" algn="l"/>
              </a:tabLst>
            </a:pPr>
            <a:r>
              <a:rPr lang="en-US" sz="1600" dirty="0" smtClean="0">
                <a:solidFill>
                  <a:schemeClr val="tx1"/>
                </a:solidFill>
              </a:rPr>
              <a:t>Transfer, withdrawals, admissions</a:t>
            </a:r>
          </a:p>
          <a:p>
            <a:pPr marL="228600" indent="-228600" eaLnBrk="1" hangingPunct="1">
              <a:lnSpc>
                <a:spcPct val="80000"/>
              </a:lnSpc>
              <a:tabLst>
                <a:tab pos="114300" algn="l"/>
              </a:tabLst>
            </a:pPr>
            <a:r>
              <a:rPr lang="en-US" sz="1600" dirty="0" smtClean="0">
                <a:solidFill>
                  <a:schemeClr val="tx1"/>
                </a:solidFill>
              </a:rPr>
              <a:t>IEP approval routing</a:t>
            </a:r>
          </a:p>
          <a:p>
            <a:pPr marL="228600" indent="-228600" eaLnBrk="1" hangingPunct="1">
              <a:lnSpc>
                <a:spcPct val="80000"/>
              </a:lnSpc>
              <a:buFontTx/>
              <a:buNone/>
              <a:tabLst>
                <a:tab pos="114300" algn="l"/>
              </a:tabLst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marL="228600" indent="-228600" eaLnBrk="1" hangingPunct="1">
              <a:lnSpc>
                <a:spcPct val="80000"/>
              </a:lnSpc>
              <a:buFontTx/>
              <a:buNone/>
              <a:tabLst>
                <a:tab pos="114300" algn="l"/>
              </a:tabLst>
            </a:pPr>
            <a:r>
              <a:rPr lang="en-US" sz="1600" b="1" dirty="0" smtClean="0">
                <a:solidFill>
                  <a:schemeClr val="tx1"/>
                </a:solidFill>
              </a:rPr>
              <a:t>Records Management</a:t>
            </a:r>
          </a:p>
          <a:p>
            <a:pPr marL="228600" indent="-228600" eaLnBrk="1" hangingPunct="1">
              <a:lnSpc>
                <a:spcPct val="80000"/>
              </a:lnSpc>
              <a:tabLst>
                <a:tab pos="114300" algn="l"/>
              </a:tabLst>
            </a:pPr>
            <a:r>
              <a:rPr lang="en-US" sz="1600" dirty="0" smtClean="0">
                <a:solidFill>
                  <a:schemeClr val="tx1"/>
                </a:solidFill>
              </a:rPr>
              <a:t>Student records must store 50-60 years</a:t>
            </a:r>
          </a:p>
          <a:p>
            <a:pPr marL="228600" indent="-228600" eaLnBrk="1" hangingPunct="1">
              <a:buFontTx/>
              <a:buNone/>
              <a:tabLst>
                <a:tab pos="114300" algn="l"/>
              </a:tabLst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marL="228600" indent="-228600" eaLnBrk="1" hangingPunct="1">
              <a:buFontTx/>
              <a:buNone/>
              <a:tabLst>
                <a:tab pos="114300" algn="l"/>
              </a:tabLst>
            </a:pPr>
            <a:r>
              <a:rPr lang="en-US" sz="1600" b="1" dirty="0" smtClean="0">
                <a:solidFill>
                  <a:schemeClr val="tx1"/>
                </a:solidFill>
              </a:rPr>
              <a:t>Assessments/Tests</a:t>
            </a:r>
          </a:p>
          <a:p>
            <a:pPr marL="228600" indent="-228600" eaLnBrk="1" hangingPunct="1">
              <a:tabLst>
                <a:tab pos="114300" algn="l"/>
              </a:tabLst>
            </a:pPr>
            <a:r>
              <a:rPr lang="en-US" sz="1600" dirty="0" smtClean="0">
                <a:solidFill>
                  <a:schemeClr val="tx1"/>
                </a:solidFill>
              </a:rPr>
              <a:t>Automated import from online Pearson Assessments</a:t>
            </a:r>
          </a:p>
          <a:p>
            <a:pPr marL="228600" indent="-228600" eaLnBrk="1" hangingPunct="1">
              <a:buFont typeface="Wingdings 2" pitchFamily="18" charset="2"/>
              <a:buNone/>
              <a:tabLst>
                <a:tab pos="114300" algn="l"/>
              </a:tabLst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28600" indent="-228600" eaLnBrk="1" hangingPunct="1">
              <a:buFontTx/>
              <a:buNone/>
              <a:tabLst>
                <a:tab pos="114300" algn="l"/>
              </a:tabLst>
            </a:pPr>
            <a:r>
              <a:rPr lang="en-US" sz="1600" b="1" dirty="0" smtClean="0">
                <a:solidFill>
                  <a:schemeClr val="tx1"/>
                </a:solidFill>
              </a:rPr>
              <a:t>Curriculum Management</a:t>
            </a:r>
          </a:p>
          <a:p>
            <a:pPr marL="228600" indent="-228600" eaLnBrk="1" hangingPunct="1">
              <a:tabLst>
                <a:tab pos="114300" algn="l"/>
              </a:tabLst>
            </a:pPr>
            <a:r>
              <a:rPr lang="en-US" sz="1600" dirty="0" smtClean="0">
                <a:solidFill>
                  <a:schemeClr val="tx1"/>
                </a:solidFill>
              </a:rPr>
              <a:t>Storage of teacher and state mandated curriculum</a:t>
            </a:r>
          </a:p>
          <a:p>
            <a:pPr marL="228600" indent="-228600" eaLnBrk="1" hangingPunct="1">
              <a:tabLst>
                <a:tab pos="114300" algn="l"/>
              </a:tabLst>
            </a:pPr>
            <a:r>
              <a:rPr lang="en-US" sz="1600" dirty="0" smtClean="0">
                <a:solidFill>
                  <a:schemeClr val="tx1"/>
                </a:solidFill>
              </a:rPr>
              <a:t>Version control to manage </a:t>
            </a:r>
            <a:r>
              <a:rPr lang="en-US" sz="1600" dirty="0" smtClean="0">
                <a:solidFill>
                  <a:schemeClr val="tx1"/>
                </a:solidFill>
              </a:rPr>
              <a:t>changes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228600" indent="-228600" eaLnBrk="1" hangingPunct="1">
              <a:buFontTx/>
              <a:buNone/>
              <a:tabLst>
                <a:tab pos="114300" algn="l"/>
              </a:tabLst>
            </a:pPr>
            <a:endParaRPr lang="en-US" sz="1200" dirty="0" smtClean="0"/>
          </a:p>
          <a:p>
            <a:pPr marL="228600" indent="-228600" eaLnBrk="1" hangingPunct="1">
              <a:buFontTx/>
              <a:buNone/>
              <a:tabLst>
                <a:tab pos="114300" algn="l"/>
              </a:tabLst>
            </a:pPr>
            <a:endParaRPr lang="en-US" sz="1200" dirty="0" smtClean="0"/>
          </a:p>
          <a:p>
            <a:pPr marL="228600" indent="-228600" eaLnBrk="1" hangingPunct="1">
              <a:buFontTx/>
              <a:buNone/>
              <a:tabLst>
                <a:tab pos="114300" algn="l"/>
              </a:tabLst>
            </a:pPr>
            <a:endParaRPr lang="en-US" sz="1200" dirty="0" smtClean="0"/>
          </a:p>
          <a:p>
            <a:pPr marL="228600" indent="-228600" eaLnBrk="1" hangingPunct="1">
              <a:tabLst>
                <a:tab pos="114300" algn="l"/>
              </a:tabLst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228600" indent="-228600" eaLnBrk="1" hangingPunct="1">
              <a:tabLst>
                <a:tab pos="114300" algn="l"/>
              </a:tabLst>
            </a:pPr>
            <a:endParaRPr lang="en-US" sz="1200" dirty="0" smtClean="0">
              <a:solidFill>
                <a:schemeClr val="tx1"/>
              </a:solidFill>
            </a:endParaRPr>
          </a:p>
        </p:txBody>
      </p:sp>
      <p:grpSp>
        <p:nvGrpSpPr>
          <p:cNvPr id="60420" name="Group 10"/>
          <p:cNvGrpSpPr>
            <a:grpSpLocks/>
          </p:cNvGrpSpPr>
          <p:nvPr/>
        </p:nvGrpSpPr>
        <p:grpSpPr bwMode="auto">
          <a:xfrm>
            <a:off x="5867400" y="3962400"/>
            <a:ext cx="3009900" cy="2319338"/>
            <a:chOff x="5181600" y="3124200"/>
            <a:chExt cx="3771600" cy="2776954"/>
          </a:xfrm>
        </p:grpSpPr>
        <p:grpSp>
          <p:nvGrpSpPr>
            <p:cNvPr id="60424" name="Group 7"/>
            <p:cNvGrpSpPr>
              <a:grpSpLocks/>
            </p:cNvGrpSpPr>
            <p:nvPr/>
          </p:nvGrpSpPr>
          <p:grpSpPr bwMode="auto">
            <a:xfrm>
              <a:off x="5334000" y="3124200"/>
              <a:ext cx="3619200" cy="2776954"/>
              <a:chOff x="5410200" y="2819400"/>
              <a:chExt cx="3619200" cy="2776954"/>
            </a:xfrm>
          </p:grpSpPr>
          <p:pic>
            <p:nvPicPr>
              <p:cNvPr id="6" name="Picture 5" descr="23.bmp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10188" y="2819400"/>
                <a:ext cx="2695361" cy="172428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" name="Picture 4" descr="24.bmp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29291" y="4038783"/>
                <a:ext cx="2400109" cy="125748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60429" name="TextBox 6"/>
              <p:cNvSpPr txBox="1">
                <a:spLocks noChangeArrowheads="1"/>
              </p:cNvSpPr>
              <p:nvPr/>
            </p:nvSpPr>
            <p:spPr bwMode="auto">
              <a:xfrm>
                <a:off x="6629400" y="5257800"/>
                <a:ext cx="23622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 b="1" i="0"/>
                  <a:t>OCR Assessments</a:t>
                </a:r>
              </a:p>
            </p:txBody>
          </p:sp>
        </p:grpSp>
        <p:pic>
          <p:nvPicPr>
            <p:cNvPr id="60425" name="Picture 8" descr="Smarsearch_final_4C_logo.gi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81600" y="4800600"/>
              <a:ext cx="1524000" cy="717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Left Arrow 9"/>
            <p:cNvSpPr/>
            <p:nvPr/>
          </p:nvSpPr>
          <p:spPr>
            <a:xfrm>
              <a:off x="6553091" y="5181908"/>
              <a:ext cx="533358" cy="22863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0421" name="Group 13"/>
          <p:cNvGrpSpPr>
            <a:grpSpLocks/>
          </p:cNvGrpSpPr>
          <p:nvPr/>
        </p:nvGrpSpPr>
        <p:grpSpPr bwMode="auto">
          <a:xfrm>
            <a:off x="5791200" y="1219200"/>
            <a:ext cx="2667000" cy="2278063"/>
            <a:chOff x="5334000" y="304800"/>
            <a:chExt cx="3581400" cy="3421679"/>
          </a:xfrm>
        </p:grpSpPr>
        <p:pic>
          <p:nvPicPr>
            <p:cNvPr id="12" name="Picture 11" descr="25.bmp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72200" y="304800"/>
              <a:ext cx="2743200" cy="34216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0423" name="Picture 5" descr="C:\Documents and Settings\bwesler\Local Settings\Temporary Internet Files\Content.IE5\YHL61Y17\MCj04326140000[1].pn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34000" y="1828800"/>
              <a:ext cx="1447686" cy="1447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66939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83880" cy="48006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900" dirty="0" smtClean="0"/>
              <a:t>Talk tracks used to get your point across while educating the prospect on your business and what solutions you can offer</a:t>
            </a:r>
          </a:p>
          <a:p>
            <a:pPr marL="0" indent="0">
              <a:buNone/>
            </a:pPr>
            <a:endParaRPr lang="en-US" sz="3100" dirty="0" smtClean="0"/>
          </a:p>
          <a:p>
            <a:pPr lvl="0"/>
            <a:r>
              <a:rPr lang="en-US" sz="3100" b="1" dirty="0"/>
              <a:t>Do you have any paper based </a:t>
            </a:r>
            <a:r>
              <a:rPr lang="en-US" sz="3100" b="1" dirty="0" smtClean="0"/>
              <a:t>processes you </a:t>
            </a:r>
            <a:r>
              <a:rPr lang="en-US" sz="3100" b="1" dirty="0"/>
              <a:t>would like to eliminate?</a:t>
            </a:r>
          </a:p>
          <a:p>
            <a:pPr lvl="0"/>
            <a:r>
              <a:rPr lang="en-US" sz="3100" b="1" dirty="0"/>
              <a:t>Do you have any current paperless office initiatives for the coming year?</a:t>
            </a:r>
          </a:p>
          <a:p>
            <a:pPr lvl="0"/>
            <a:r>
              <a:rPr lang="en-US" sz="3100" b="1" dirty="0"/>
              <a:t>Do you pay to store documents offsite?</a:t>
            </a:r>
          </a:p>
          <a:p>
            <a:pPr lvl="0"/>
            <a:r>
              <a:rPr lang="en-US" sz="3100" b="1" dirty="0" smtClean="0"/>
              <a:t>Would you be open to exploring options for a paperless office or department?</a:t>
            </a:r>
            <a:endParaRPr lang="en-US" sz="3100" b="1" dirty="0"/>
          </a:p>
          <a:p>
            <a:pPr marL="0" indent="0">
              <a:buNone/>
            </a:pPr>
            <a:endParaRPr lang="en-US" sz="3100" dirty="0" smtClean="0"/>
          </a:p>
          <a:p>
            <a:r>
              <a:rPr lang="en-US" sz="3500" dirty="0" smtClean="0"/>
              <a:t>“We </a:t>
            </a:r>
            <a:r>
              <a:rPr lang="en-US" sz="3500" dirty="0"/>
              <a:t>help companies with </a:t>
            </a:r>
            <a:r>
              <a:rPr lang="en-US" sz="3500" u="sng" dirty="0" smtClean="0"/>
              <a:t>paperless office solutions </a:t>
            </a:r>
            <a:r>
              <a:rPr lang="en-US" sz="3500" dirty="0" smtClean="0"/>
              <a:t>that allow for document compliance, streamlining the payment process </a:t>
            </a:r>
            <a:r>
              <a:rPr lang="en-US" sz="3500" dirty="0"/>
              <a:t>while reducing costs through digital document capture and advanced scanning</a:t>
            </a:r>
            <a:r>
              <a:rPr lang="en-US" sz="3500" dirty="0" smtClean="0"/>
              <a:t>.”</a:t>
            </a:r>
            <a:endParaRPr lang="en-US" sz="3500" dirty="0"/>
          </a:p>
          <a:p>
            <a:pPr marL="0" indent="0">
              <a:buNone/>
            </a:pPr>
            <a:endParaRPr lang="en-US" sz="3500" dirty="0"/>
          </a:p>
          <a:p>
            <a:r>
              <a:rPr lang="en-US" sz="3500" dirty="0" smtClean="0"/>
              <a:t>“We </a:t>
            </a:r>
            <a:r>
              <a:rPr lang="en-US" sz="3500" dirty="0"/>
              <a:t>have worked with hundreds of clients of all sizes to help them reduce the time and costs associated with paper-based and document image-based filing and archiving systems</a:t>
            </a:r>
            <a:r>
              <a:rPr lang="en-US" sz="3500" dirty="0" smtClean="0"/>
              <a:t>.”</a:t>
            </a:r>
            <a:endParaRPr lang="en-US" sz="3500" dirty="0"/>
          </a:p>
          <a:p>
            <a:pPr marL="0" lvl="0" indent="0">
              <a:buNone/>
            </a:pPr>
            <a:endParaRPr lang="en-US" sz="3000" dirty="0"/>
          </a:p>
          <a:p>
            <a:r>
              <a:rPr lang="en-US" sz="3500" dirty="0" smtClean="0"/>
              <a:t>“We </a:t>
            </a:r>
            <a:r>
              <a:rPr lang="en-US" sz="3500" dirty="0"/>
              <a:t>offer a number of software tools that can simplify the scanning process</a:t>
            </a:r>
            <a:r>
              <a:rPr lang="en-US" sz="3500" dirty="0" smtClean="0"/>
              <a:t>.”</a:t>
            </a:r>
          </a:p>
          <a:p>
            <a:endParaRPr lang="en-US" sz="3500" dirty="0" smtClean="0"/>
          </a:p>
          <a:p>
            <a:r>
              <a:rPr lang="en-US" sz="3500" dirty="0" smtClean="0"/>
              <a:t>“Our </a:t>
            </a:r>
            <a:r>
              <a:rPr lang="en-US" sz="3500" dirty="0"/>
              <a:t>systems </a:t>
            </a:r>
            <a:r>
              <a:rPr lang="en-US" sz="3500" dirty="0" smtClean="0"/>
              <a:t>allow </a:t>
            </a:r>
            <a:r>
              <a:rPr lang="en-US" sz="3500" dirty="0"/>
              <a:t>you to organize </a:t>
            </a:r>
            <a:r>
              <a:rPr lang="en-US" sz="3500" dirty="0" smtClean="0"/>
              <a:t>any type of document, set </a:t>
            </a:r>
            <a:r>
              <a:rPr lang="en-US" sz="3500" dirty="0"/>
              <a:t>security for each </a:t>
            </a:r>
            <a:r>
              <a:rPr lang="en-US" sz="3500" dirty="0" smtClean="0"/>
              <a:t>user, and allow retrieval from anywhere at anytime”</a:t>
            </a:r>
          </a:p>
        </p:txBody>
      </p:sp>
    </p:spTree>
    <p:extLst>
      <p:ext uri="{BB962C8B-B14F-4D97-AF65-F5344CB8AC3E}">
        <p14:creationId xmlns:p14="http://schemas.microsoft.com/office/powerpoint/2010/main" val="427862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183880" cy="10515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K-12 education initiatives </a:t>
            </a:r>
          </a:p>
        </p:txBody>
      </p:sp>
      <p:sp>
        <p:nvSpPr>
          <p:cNvPr id="56323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4953000" cy="5029200"/>
          </a:xfrm>
        </p:spPr>
        <p:txBody>
          <a:bodyPr>
            <a:normAutofit/>
          </a:bodyPr>
          <a:lstStyle/>
          <a:p>
            <a:pPr marL="341313" indent="-34131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Annual Tech Plans</a:t>
            </a:r>
          </a:p>
          <a:p>
            <a:pPr marL="344488" indent="-344488" eaLnBrk="1" hangingPunct="1">
              <a:lnSpc>
                <a:spcPct val="80000"/>
              </a:lnSpc>
              <a:tabLst>
                <a:tab pos="166688" algn="l"/>
              </a:tabLs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Each year schools need to revisit their technology plans which may include DMS projects</a:t>
            </a:r>
          </a:p>
          <a:p>
            <a:pPr marL="341313" indent="-341313" eaLnBrk="1" hangingPunct="1">
              <a:lnSpc>
                <a:spcPct val="80000"/>
              </a:lnSpc>
              <a:buNone/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341313" indent="-34131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School Improvement Projects</a:t>
            </a:r>
          </a:p>
          <a:p>
            <a:pPr marL="341313" indent="-341313" eaLnBrk="1" hangingPunct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Document management, assessments rolled into a funded school improvement budget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marL="341313" indent="-341313" eaLnBrk="1" hangingPunct="1">
              <a:lnSpc>
                <a:spcPct val="80000"/>
              </a:lnSpc>
              <a:buNone/>
              <a:tabLst>
                <a:tab pos="114300" algn="l"/>
              </a:tabLst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341313" indent="-341313" eaLnBrk="1" hangingPunct="1">
              <a:lnSpc>
                <a:spcPct val="80000"/>
              </a:lnSpc>
              <a:buFontTx/>
              <a:buNone/>
              <a:tabLst>
                <a:tab pos="114300" algn="l"/>
              </a:tabLst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ESA (Educational Service Agency)</a:t>
            </a:r>
          </a:p>
          <a:p>
            <a:pPr marL="341313" indent="-341313" eaLnBrk="1" hangingPunct="1">
              <a:lnSpc>
                <a:spcPct val="80000"/>
              </a:lnSpc>
              <a:tabLst>
                <a:tab pos="114300" algn="l"/>
              </a:tabLs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Collaborative/Distributor to all area school districts</a:t>
            </a:r>
          </a:p>
          <a:p>
            <a:pPr marL="341313" indent="-341313" eaLnBrk="1" hangingPunct="1">
              <a:lnSpc>
                <a:spcPct val="80000"/>
              </a:lnSpc>
              <a:buFont typeface="Wingdings 2" pitchFamily="18" charset="2"/>
              <a:buNone/>
              <a:tabLst>
                <a:tab pos="114300" algn="l"/>
              </a:tabLst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28600" indent="-228600" eaLnBrk="1" hangingPunct="1">
              <a:buFontTx/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Grants/ Funding</a:t>
            </a:r>
          </a:p>
          <a:p>
            <a:pPr marL="228600" indent="-228600" eaLnBrk="1" hangingPunct="1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Manage grant process, paperwork &amp; notifications</a:t>
            </a:r>
          </a:p>
          <a:p>
            <a:pPr marL="341313" indent="-341313" eaLnBrk="1" hangingPunct="1">
              <a:lnSpc>
                <a:spcPct val="80000"/>
              </a:lnSpc>
              <a:buFont typeface="Wingdings 2" pitchFamily="18" charset="2"/>
              <a:buNone/>
              <a:tabLst>
                <a:tab pos="114300" algn="l"/>
              </a:tabLst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341313" indent="-230188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sz="1200" dirty="0" smtClean="0">
              <a:solidFill>
                <a:schemeClr val="tx1"/>
              </a:solidFill>
            </a:endParaRPr>
          </a:p>
        </p:txBody>
      </p:sp>
      <p:grpSp>
        <p:nvGrpSpPr>
          <p:cNvPr id="61444" name="Group 7"/>
          <p:cNvGrpSpPr>
            <a:grpSpLocks/>
          </p:cNvGrpSpPr>
          <p:nvPr/>
        </p:nvGrpSpPr>
        <p:grpSpPr bwMode="auto">
          <a:xfrm>
            <a:off x="5257800" y="3124200"/>
            <a:ext cx="3429000" cy="1160463"/>
            <a:chOff x="4419600" y="2819400"/>
            <a:chExt cx="4419600" cy="1465016"/>
          </a:xfrm>
        </p:grpSpPr>
        <p:pic>
          <p:nvPicPr>
            <p:cNvPr id="6" name="Content Placeholder 3" descr="2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4419600" y="2819400"/>
              <a:ext cx="4419600" cy="14650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2" descr="No Child Left Behind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53000" y="3505084"/>
              <a:ext cx="2362200" cy="5491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9" name="Picture 8" descr="20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4648200"/>
            <a:ext cx="2362200" cy="513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22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1219200"/>
            <a:ext cx="2286000" cy="1668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337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en-US" b="1" dirty="0" smtClean="0"/>
          </a:p>
          <a:p>
            <a:pPr algn="ctr">
              <a:buFont typeface="Wingdings 2" pitchFamily="18" charset="2"/>
              <a:buNone/>
            </a:pPr>
            <a:endParaRPr lang="en-US" b="1" dirty="0" smtClean="0"/>
          </a:p>
          <a:p>
            <a:pPr algn="ctr">
              <a:buFont typeface="Wingdings 2" pitchFamily="18" charset="2"/>
              <a:buNone/>
            </a:pPr>
            <a:endParaRPr lang="en-US" b="1" dirty="0" smtClean="0"/>
          </a:p>
          <a:p>
            <a:pPr algn="ctr">
              <a:buFont typeface="Wingdings 2" pitchFamily="18" charset="2"/>
              <a:buNone/>
            </a:pPr>
            <a:r>
              <a:rPr lang="en-US" b="1" dirty="0" smtClean="0"/>
              <a:t>Legal Solutions</a:t>
            </a:r>
          </a:p>
        </p:txBody>
      </p:sp>
    </p:spTree>
    <p:extLst>
      <p:ext uri="{BB962C8B-B14F-4D97-AF65-F5344CB8AC3E}">
        <p14:creationId xmlns:p14="http://schemas.microsoft.com/office/powerpoint/2010/main" val="8818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183880" cy="10515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legal key lead-in’s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5105400" cy="4800600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  <a:tabLst>
                <a:tab pos="1255713" algn="l"/>
              </a:tabLst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Case Management/ Time Billing </a:t>
            </a:r>
            <a:r>
              <a:rPr lang="en-US" sz="1200" b="1" dirty="0" smtClean="0">
                <a:solidFill>
                  <a:schemeClr val="tx1"/>
                </a:solidFill>
              </a:rPr>
              <a:t>Integration</a:t>
            </a:r>
            <a:endParaRPr lang="en-US" sz="12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Bates Stamping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Contracts - Critical Date Management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Track critical events such as depositions, contract negotiations, summons, court appearances</a:t>
            </a:r>
          </a:p>
          <a:p>
            <a:pPr marL="280988" indent="-280988" eaLnBrk="1" hangingPunct="1">
              <a:buFont typeface="Wingdings 2" pitchFamily="18" charset="2"/>
              <a:buNone/>
              <a:tabLst>
                <a:tab pos="1255713" algn="l"/>
              </a:tabLst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200" b="1" dirty="0"/>
              <a:t>General Document Management Features</a:t>
            </a:r>
          </a:p>
          <a:p>
            <a:pPr>
              <a:lnSpc>
                <a:spcPct val="90000"/>
              </a:lnSpc>
              <a:defRPr/>
            </a:pPr>
            <a:r>
              <a:rPr lang="en-US" sz="1200" dirty="0"/>
              <a:t>Check in/out &amp; Versioning</a:t>
            </a:r>
          </a:p>
          <a:p>
            <a:pPr>
              <a:lnSpc>
                <a:spcPct val="90000"/>
              </a:lnSpc>
              <a:defRPr/>
            </a:pPr>
            <a:r>
              <a:rPr lang="en-US" sz="1200" dirty="0"/>
              <a:t>Full text content search for contracts &amp; litigation docs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200" dirty="0"/>
          </a:p>
          <a:p>
            <a:pPr>
              <a:lnSpc>
                <a:spcPct val="90000"/>
              </a:lnSpc>
              <a:buNone/>
              <a:defRPr/>
            </a:pPr>
            <a:r>
              <a:rPr lang="en-US" sz="1200" b="1" dirty="0"/>
              <a:t>Merge</a:t>
            </a:r>
          </a:p>
          <a:p>
            <a:pPr>
              <a:lnSpc>
                <a:spcPct val="90000"/>
              </a:lnSpc>
              <a:defRPr/>
            </a:pPr>
            <a:r>
              <a:rPr lang="en-US" sz="1200" dirty="0"/>
              <a:t>Case Preparation and Release - Merge</a:t>
            </a:r>
          </a:p>
          <a:p>
            <a:pPr>
              <a:lnSpc>
                <a:spcPct val="90000"/>
              </a:lnSpc>
              <a:defRPr/>
            </a:pPr>
            <a:r>
              <a:rPr lang="en-US" sz="1200" dirty="0"/>
              <a:t>Business case: Bergen County, NJ Prosecutor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sz="1200" dirty="0"/>
          </a:p>
          <a:p>
            <a:pPr marL="280988" indent="-280988">
              <a:buNone/>
              <a:tabLst>
                <a:tab pos="1255713" algn="l"/>
              </a:tabLst>
              <a:defRPr/>
            </a:pPr>
            <a:r>
              <a:rPr lang="en-US" sz="1200" b="1" dirty="0"/>
              <a:t>Email Management</a:t>
            </a:r>
          </a:p>
          <a:p>
            <a:pPr marL="280988" indent="-280988">
              <a:tabLst>
                <a:tab pos="1255713" algn="l"/>
              </a:tabLst>
              <a:defRPr/>
            </a:pPr>
            <a:r>
              <a:rPr lang="en-US" sz="1200" dirty="0"/>
              <a:t>Public Folder collaboration</a:t>
            </a:r>
          </a:p>
          <a:p>
            <a:pPr marL="280988" indent="-280988">
              <a:tabLst>
                <a:tab pos="1255713" algn="l"/>
              </a:tabLst>
              <a:defRPr/>
            </a:pPr>
            <a:r>
              <a:rPr lang="en-US" sz="1200" dirty="0"/>
              <a:t>Digital asset storage upon case/matter completion</a:t>
            </a:r>
          </a:p>
          <a:p>
            <a:pPr marL="280988" indent="-280988">
              <a:tabLst>
                <a:tab pos="1255713" algn="l"/>
              </a:tabLst>
              <a:defRPr/>
            </a:pPr>
            <a:r>
              <a:rPr lang="en-US" sz="1200" dirty="0" err="1"/>
              <a:t>eDiscovery</a:t>
            </a:r>
            <a:endParaRPr lang="en-US" sz="1200" dirty="0"/>
          </a:p>
          <a:p>
            <a:pPr marL="0" indent="0" eaLnBrk="1" hangingPunct="1">
              <a:buNone/>
              <a:tabLst>
                <a:tab pos="1255713" algn="l"/>
              </a:tabLst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280988" indent="-280988" eaLnBrk="1" hangingPunct="1">
              <a:buFontTx/>
              <a:buNone/>
              <a:tabLst>
                <a:tab pos="1255713" algn="l"/>
              </a:tabLst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280988" indent="-280988" eaLnBrk="1" hangingPunct="1">
              <a:buFontTx/>
              <a:buNone/>
              <a:tabLst>
                <a:tab pos="1255713" algn="l"/>
              </a:tabLst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2632075" lvl="4" indent="168275" eaLnBrk="1" hangingPunct="1">
              <a:buFont typeface="Wingdings" pitchFamily="2" charset="2"/>
              <a:buNone/>
              <a:tabLst>
                <a:tab pos="1255713" algn="l"/>
              </a:tabLst>
              <a:defRPr/>
            </a:pPr>
            <a:endParaRPr lang="en-US" sz="1200" dirty="0" smtClean="0"/>
          </a:p>
          <a:p>
            <a:pPr marL="2632075" lvl="4" indent="168275" eaLnBrk="1" hangingPunct="1">
              <a:buFont typeface="Wingdings" pitchFamily="2" charset="2"/>
              <a:buNone/>
              <a:tabLst>
                <a:tab pos="1255713" algn="l"/>
              </a:tabLst>
              <a:defRPr/>
            </a:pPr>
            <a:endParaRPr lang="en-US" sz="1200" dirty="0" smtClean="0"/>
          </a:p>
          <a:p>
            <a:pPr marL="2632075" lvl="4" indent="168275" eaLnBrk="1" hangingPunct="1">
              <a:buFont typeface="Wingdings" pitchFamily="2" charset="2"/>
              <a:buNone/>
              <a:tabLst>
                <a:tab pos="1255713" algn="l"/>
              </a:tabLst>
              <a:defRPr/>
            </a:pPr>
            <a:endParaRPr lang="en-US" sz="1200" dirty="0" smtClean="0"/>
          </a:p>
          <a:p>
            <a:pPr marL="280988" indent="-280988" eaLnBrk="1" hangingPunct="1">
              <a:tabLst>
                <a:tab pos="1255713" algn="l"/>
              </a:tabLst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280988" indent="-280988" eaLnBrk="1" hangingPunct="1">
              <a:buFontTx/>
              <a:buNone/>
              <a:tabLst>
                <a:tab pos="1255713" algn="l"/>
              </a:tabLst>
              <a:defRPr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86400" y="1143000"/>
            <a:ext cx="3213100" cy="2471738"/>
            <a:chOff x="4508500" y="1524000"/>
            <a:chExt cx="4495800" cy="3233738"/>
          </a:xfrm>
        </p:grpSpPr>
        <p:pic>
          <p:nvPicPr>
            <p:cNvPr id="8" name="Picture 7" descr="28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08500" y="1828800"/>
              <a:ext cx="3662363" cy="29289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 descr="27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81600" y="2514600"/>
              <a:ext cx="3822700" cy="10906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3497" name="Picture 11" descr="Smarsearch_final_4C_logo.gi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80300" y="3886200"/>
              <a:ext cx="15240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498" name="TextBox 12"/>
            <p:cNvSpPr txBox="1">
              <a:spLocks noChangeArrowheads="1"/>
            </p:cNvSpPr>
            <p:nvPr/>
          </p:nvSpPr>
          <p:spPr bwMode="auto">
            <a:xfrm>
              <a:off x="4660900" y="1524000"/>
              <a:ext cx="35814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i="0" dirty="0"/>
                <a:t>Thomson ProLaw Integration</a:t>
              </a:r>
            </a:p>
          </p:txBody>
        </p:sp>
      </p:grpSp>
      <p:sp>
        <p:nvSpPr>
          <p:cNvPr id="13" name="Right Arrow 12"/>
          <p:cNvSpPr/>
          <p:nvPr/>
        </p:nvSpPr>
        <p:spPr>
          <a:xfrm>
            <a:off x="7086600" y="2971800"/>
            <a:ext cx="435675" cy="349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05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 smtClean="0"/>
              <a:t>Brent Wesler</a:t>
            </a:r>
          </a:p>
          <a:p>
            <a:pPr marL="0" indent="0" algn="ctr">
              <a:buNone/>
            </a:pPr>
            <a:r>
              <a:rPr lang="en-US" dirty="0" smtClean="0"/>
              <a:t>Square 9 Softworks</a:t>
            </a:r>
          </a:p>
          <a:p>
            <a:pPr marL="0" indent="0" algn="ctr">
              <a:buNone/>
            </a:pPr>
            <a:r>
              <a:rPr lang="en-US" dirty="0" smtClean="0"/>
              <a:t>Tel: 203-752-6858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bwesler@square-9.com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http://</a:t>
            </a:r>
            <a:r>
              <a:rPr lang="en-US" dirty="0" smtClean="0"/>
              <a:t>www.square-9.com/resellers/SS_FocusedApps_v2.pptx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i="1" dirty="0"/>
              <a:t>AP Invoice Automation</a:t>
            </a:r>
            <a:endParaRPr lang="en-US" sz="3600" dirty="0"/>
          </a:p>
          <a:p>
            <a:pPr marL="0" indent="0">
              <a:buNone/>
            </a:pPr>
            <a:r>
              <a:rPr lang="en-US" i="1" u="sng" dirty="0"/>
              <a:t>Objective</a:t>
            </a:r>
            <a:r>
              <a:rPr lang="en-US" i="1" dirty="0"/>
              <a:t>: Automate the classification, separation and extraction of data from AP invoices to drive approvals, vouchering and posting.</a:t>
            </a:r>
            <a:endParaRPr lang="en-US" sz="3600" dirty="0"/>
          </a:p>
          <a:p>
            <a:pPr lvl="1"/>
            <a:r>
              <a:rPr lang="en-US" dirty="0"/>
              <a:t>Automate indexing and posting of AP invoices to SmartSearch and AP system</a:t>
            </a:r>
          </a:p>
          <a:p>
            <a:pPr lvl="1"/>
            <a:r>
              <a:rPr lang="en-US" dirty="0" smtClean="0"/>
              <a:t>Automate </a:t>
            </a:r>
            <a:r>
              <a:rPr lang="en-US" dirty="0"/>
              <a:t>the matching of Purchase Orders to Invoices</a:t>
            </a:r>
          </a:p>
          <a:p>
            <a:pPr lvl="1"/>
            <a:r>
              <a:rPr lang="en-US" dirty="0"/>
              <a:t>Automate the approval routing and notification of AP invoices </a:t>
            </a:r>
            <a:endParaRPr lang="en-US" dirty="0" smtClean="0"/>
          </a:p>
          <a:p>
            <a:pPr lvl="1"/>
            <a:r>
              <a:rPr lang="en-US" dirty="0" smtClean="0"/>
              <a:t>Reduce </a:t>
            </a:r>
            <a:r>
              <a:rPr lang="en-US" dirty="0"/>
              <a:t>your AP processing costs by 75% or more</a:t>
            </a:r>
          </a:p>
          <a:p>
            <a:pPr lvl="1"/>
            <a:r>
              <a:rPr lang="en-US" dirty="0"/>
              <a:t>Handle increased business without additional </a:t>
            </a:r>
            <a:r>
              <a:rPr lang="en-US" dirty="0" smtClean="0"/>
              <a:t>headcount</a:t>
            </a:r>
            <a:endParaRPr lang="en-US" dirty="0"/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en-US" b="1" i="1" dirty="0" smtClean="0"/>
              <a:t>Proof </a:t>
            </a:r>
            <a:r>
              <a:rPr lang="en-US" b="1" i="1" dirty="0"/>
              <a:t>of Delivery</a:t>
            </a:r>
            <a:endParaRPr lang="en-US" sz="3600" dirty="0"/>
          </a:p>
          <a:p>
            <a:pPr marL="0" indent="0">
              <a:buNone/>
            </a:pPr>
            <a:r>
              <a:rPr lang="en-US" i="1" u="sng" dirty="0"/>
              <a:t>Objective</a:t>
            </a:r>
            <a:r>
              <a:rPr lang="en-US" i="1" dirty="0"/>
              <a:t>: Reduce reliance on legacy, high impact printers and automate the proof of delivery document storage and matching process</a:t>
            </a:r>
            <a:endParaRPr lang="en-US" sz="3600" dirty="0"/>
          </a:p>
          <a:p>
            <a:pPr lvl="1"/>
            <a:r>
              <a:rPr lang="en-US" dirty="0"/>
              <a:t>Reduce reliance on legacy high impact printers</a:t>
            </a:r>
            <a:endParaRPr lang="en-US" sz="3200" dirty="0"/>
          </a:p>
          <a:p>
            <a:pPr lvl="1"/>
            <a:r>
              <a:rPr lang="en-US" dirty="0" smtClean="0"/>
              <a:t>Provide </a:t>
            </a:r>
            <a:r>
              <a:rPr lang="en-US" dirty="0"/>
              <a:t>validation and exception reports for proof of delivery tracking</a:t>
            </a:r>
            <a:endParaRPr lang="en-US" sz="3200" dirty="0"/>
          </a:p>
          <a:p>
            <a:pPr lvl="1"/>
            <a:r>
              <a:rPr lang="en-US" dirty="0"/>
              <a:t>Provide customer service instant access of delivery documents </a:t>
            </a:r>
            <a:endParaRPr lang="en-US" sz="3200" dirty="0"/>
          </a:p>
          <a:p>
            <a:pPr lvl="1"/>
            <a:r>
              <a:rPr lang="en-US" dirty="0"/>
              <a:t>Provide professionally looking invoices with better accuracy capture using barcodes</a:t>
            </a:r>
            <a:endParaRPr lang="en-US" sz="3200" dirty="0"/>
          </a:p>
          <a:p>
            <a:pPr lvl="1"/>
            <a:r>
              <a:rPr lang="en-US" dirty="0" smtClean="0"/>
              <a:t>Generate </a:t>
            </a:r>
            <a:r>
              <a:rPr lang="en-US" dirty="0"/>
              <a:t>transpromotional variable messaging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014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b="1" i="1" dirty="0"/>
              <a:t>3rd Party Medical Billing</a:t>
            </a:r>
          </a:p>
          <a:p>
            <a:pPr marL="0" indent="0">
              <a:buNone/>
            </a:pPr>
            <a:r>
              <a:rPr lang="en-US" sz="1600" i="1" dirty="0"/>
              <a:t>Objective: Streamline the patient billing process by electronically capturing, storing, annotating and retrieving pertinent patient documentation for healthcare clients.</a:t>
            </a:r>
          </a:p>
          <a:p>
            <a:pPr lvl="1"/>
            <a:r>
              <a:rPr lang="en-US" sz="1400" dirty="0"/>
              <a:t>Make paper-based EOB’s (explanation of benefits), super bills and patient claims (HCFA 1500, UB-04) text searchable PDF, allowing content searching </a:t>
            </a:r>
          </a:p>
          <a:p>
            <a:pPr lvl="1"/>
            <a:r>
              <a:rPr lang="en-US" sz="1400" dirty="0"/>
              <a:t>Provide advanced annotation support </a:t>
            </a:r>
          </a:p>
          <a:p>
            <a:pPr lvl="1"/>
            <a:r>
              <a:rPr lang="en-US" sz="1400" dirty="0"/>
              <a:t>Meet HIPAA compliance and HIT regulations </a:t>
            </a:r>
          </a:p>
          <a:p>
            <a:pPr lvl="1"/>
            <a:r>
              <a:rPr lang="en-US" sz="1400" dirty="0"/>
              <a:t>Provide secure, encrypted web portal interface</a:t>
            </a:r>
          </a:p>
          <a:p>
            <a:pPr lvl="1"/>
            <a:r>
              <a:rPr lang="en-US" sz="1400" dirty="0"/>
              <a:t>Provide retention scheduling to ensure proper records management protocols</a:t>
            </a:r>
          </a:p>
          <a:p>
            <a:pPr marL="0" indent="0">
              <a:buNone/>
            </a:pPr>
            <a:endParaRPr lang="en-US" sz="1600" b="1" i="1" dirty="0" smtClean="0"/>
          </a:p>
          <a:p>
            <a:pPr marL="0" indent="0">
              <a:buNone/>
            </a:pPr>
            <a:r>
              <a:rPr lang="en-US" sz="1600" b="1" i="1" dirty="0" smtClean="0"/>
              <a:t>Human </a:t>
            </a:r>
            <a:r>
              <a:rPr lang="en-US" sz="1600" b="1" i="1" dirty="0" smtClean="0"/>
              <a:t>Resources Management</a:t>
            </a:r>
            <a:endParaRPr lang="en-US" sz="2000" dirty="0"/>
          </a:p>
          <a:p>
            <a:pPr marL="0" indent="0">
              <a:buNone/>
            </a:pPr>
            <a:r>
              <a:rPr lang="en-US" sz="1600" i="1" u="sng" dirty="0"/>
              <a:t>Objective</a:t>
            </a:r>
            <a:r>
              <a:rPr lang="en-US" sz="1600" i="1" dirty="0"/>
              <a:t>: </a:t>
            </a:r>
            <a:r>
              <a:rPr lang="en-US" sz="1600" i="1" dirty="0" smtClean="0"/>
              <a:t>Streamline recruiting and employee onboarding, initiate automated review and approvals, increase compliance</a:t>
            </a:r>
            <a:endParaRPr lang="en-US" sz="2000" dirty="0"/>
          </a:p>
          <a:p>
            <a:pPr lvl="1"/>
            <a:r>
              <a:rPr lang="en-US" sz="1400" dirty="0" smtClean="0"/>
              <a:t>Store resumes in a content searchable repository to easily find candidates by keyword</a:t>
            </a:r>
          </a:p>
          <a:p>
            <a:pPr lvl="1"/>
            <a:r>
              <a:rPr lang="en-US" sz="1400" dirty="0" smtClean="0"/>
              <a:t>Turn employee onboarding paper forms into electronic web forms</a:t>
            </a:r>
            <a:endParaRPr lang="en-US" sz="1400" dirty="0"/>
          </a:p>
          <a:p>
            <a:pPr lvl="1"/>
            <a:r>
              <a:rPr lang="en-US" sz="1400" dirty="0" smtClean="0"/>
              <a:t>Automate annual reviews by triggering email reminders and automatically staging review forms</a:t>
            </a:r>
          </a:p>
          <a:p>
            <a:pPr lvl="1"/>
            <a:r>
              <a:rPr lang="en-US" sz="1400" dirty="0" smtClean="0"/>
              <a:t>Route PTO requests and expense forms through approval hierarchies</a:t>
            </a:r>
            <a:endParaRPr lang="en-US" sz="1400" dirty="0"/>
          </a:p>
          <a:p>
            <a:pPr lvl="1"/>
            <a:r>
              <a:rPr lang="en-US" sz="1400" dirty="0" smtClean="0"/>
              <a:t>Meet and maintain FMLA and OSHA compliance requirements</a:t>
            </a:r>
            <a:endParaRPr lang="en-US" sz="1400" dirty="0"/>
          </a:p>
          <a:p>
            <a:pPr marL="347472" lvl="1" indent="0">
              <a:buNone/>
            </a:pPr>
            <a:r>
              <a:rPr lang="en-US" dirty="0"/>
              <a:t>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645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Distribution and Manufacturing – The AR Invoice Process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9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Introduction</a:t>
            </a:r>
            <a:endParaRPr lang="en-US" b="1" dirty="0"/>
          </a:p>
          <a:p>
            <a:r>
              <a:rPr lang="en-US" sz="2500" dirty="0" smtClean="0"/>
              <a:t>Managing </a:t>
            </a:r>
            <a:r>
              <a:rPr lang="en-US" sz="2500" dirty="0"/>
              <a:t>the pick ticket, packing list, bill of lading (BOL), and AR invoice, which are all synonymous with the same document and process</a:t>
            </a:r>
            <a:r>
              <a:rPr lang="en-US" sz="2500" dirty="0" smtClean="0"/>
              <a:t>. </a:t>
            </a:r>
            <a:r>
              <a:rPr lang="en-US" sz="2500" dirty="0"/>
              <a:t> </a:t>
            </a:r>
            <a:endParaRPr lang="en-US" sz="2500" dirty="0" smtClean="0"/>
          </a:p>
          <a:p>
            <a:endParaRPr lang="en-US" sz="2500" dirty="0"/>
          </a:p>
          <a:p>
            <a:r>
              <a:rPr lang="en-US" dirty="0" smtClean="0"/>
              <a:t>The </a:t>
            </a:r>
            <a:r>
              <a:rPr lang="en-US" dirty="0"/>
              <a:t>paper process associated with distribution</a:t>
            </a:r>
            <a:r>
              <a:rPr lang="en-US" b="1" dirty="0"/>
              <a:t> is the same industry wide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Process</a:t>
            </a:r>
          </a:p>
          <a:p>
            <a:pPr lvl="0"/>
            <a:r>
              <a:rPr lang="en-US" sz="2500" dirty="0" smtClean="0"/>
              <a:t>Pre-printed</a:t>
            </a:r>
            <a:r>
              <a:rPr lang="en-US" sz="2500" dirty="0"/>
              <a:t>, </a:t>
            </a:r>
            <a:r>
              <a:rPr lang="en-US" sz="2500" dirty="0" smtClean="0"/>
              <a:t>multi-part forms are </a:t>
            </a:r>
            <a:r>
              <a:rPr lang="en-US" sz="2500" dirty="0"/>
              <a:t>printed on high impact, legacy </a:t>
            </a:r>
            <a:r>
              <a:rPr lang="en-US" sz="2500" dirty="0" smtClean="0"/>
              <a:t>printers</a:t>
            </a:r>
          </a:p>
          <a:p>
            <a:pPr lvl="0"/>
            <a:r>
              <a:rPr lang="en-US" sz="2500" dirty="0" smtClean="0"/>
              <a:t>One </a:t>
            </a:r>
            <a:r>
              <a:rPr lang="en-US" sz="2500" dirty="0"/>
              <a:t>copy is </a:t>
            </a:r>
            <a:r>
              <a:rPr lang="en-US" sz="2500" dirty="0" smtClean="0"/>
              <a:t>filed</a:t>
            </a:r>
            <a:endParaRPr lang="en-US" sz="2500" dirty="0"/>
          </a:p>
          <a:p>
            <a:pPr lvl="0"/>
            <a:r>
              <a:rPr lang="en-US" sz="2500" dirty="0" smtClean="0"/>
              <a:t>Two copies are </a:t>
            </a:r>
            <a:r>
              <a:rPr lang="en-US" sz="2500" dirty="0"/>
              <a:t>separated and manually handed to </a:t>
            </a:r>
            <a:r>
              <a:rPr lang="en-US" sz="2500" dirty="0" smtClean="0"/>
              <a:t>drivers </a:t>
            </a:r>
            <a:endParaRPr lang="en-US" sz="2500" dirty="0"/>
          </a:p>
          <a:p>
            <a:pPr lvl="0"/>
            <a:r>
              <a:rPr lang="en-US" sz="2500" dirty="0"/>
              <a:t>The delivery is made, changes </a:t>
            </a:r>
            <a:r>
              <a:rPr lang="en-US" sz="2500" dirty="0" smtClean="0"/>
              <a:t>recorded</a:t>
            </a:r>
          </a:p>
          <a:p>
            <a:pPr lvl="0"/>
            <a:r>
              <a:rPr lang="en-US" sz="2500" dirty="0"/>
              <a:t>O</a:t>
            </a:r>
            <a:r>
              <a:rPr lang="en-US" sz="2500" dirty="0" smtClean="0"/>
              <a:t>ne </a:t>
            </a:r>
            <a:r>
              <a:rPr lang="en-US" sz="2500" dirty="0"/>
              <a:t>copy is left with the customer </a:t>
            </a:r>
            <a:endParaRPr lang="en-US" sz="2500" dirty="0" smtClean="0"/>
          </a:p>
          <a:p>
            <a:pPr lvl="0"/>
            <a:r>
              <a:rPr lang="en-US" sz="2500" dirty="0" smtClean="0"/>
              <a:t>One copy with signature is returned</a:t>
            </a:r>
          </a:p>
          <a:p>
            <a:pPr lvl="0"/>
            <a:endParaRPr lang="en-US" sz="2500" dirty="0" smtClean="0"/>
          </a:p>
          <a:p>
            <a:pPr marL="0" indent="0">
              <a:buNone/>
            </a:pPr>
            <a:r>
              <a:rPr lang="en-US" sz="2500" dirty="0" smtClean="0"/>
              <a:t>This </a:t>
            </a:r>
            <a:r>
              <a:rPr lang="en-US" sz="2500" dirty="0"/>
              <a:t>validation process is extremely labor intensive: </a:t>
            </a:r>
          </a:p>
          <a:p>
            <a:r>
              <a:rPr lang="en-US" sz="2500" dirty="0"/>
              <a:t>Sorting </a:t>
            </a:r>
            <a:r>
              <a:rPr lang="en-US" sz="2500" dirty="0" smtClean="0"/>
              <a:t>based </a:t>
            </a:r>
            <a:r>
              <a:rPr lang="en-US" sz="2500" dirty="0"/>
              <a:t>on customer </a:t>
            </a:r>
            <a:r>
              <a:rPr lang="en-US" sz="2500" dirty="0" smtClean="0"/>
              <a:t>name </a:t>
            </a:r>
            <a:endParaRPr lang="en-US" sz="2500" dirty="0"/>
          </a:p>
          <a:p>
            <a:r>
              <a:rPr lang="en-US" sz="2500" dirty="0" smtClean="0"/>
              <a:t>Manual reconciliation of order </a:t>
            </a:r>
            <a:r>
              <a:rPr lang="en-US" sz="2500" dirty="0"/>
              <a:t>upon </a:t>
            </a:r>
            <a:r>
              <a:rPr lang="en-US" sz="2500" dirty="0" smtClean="0"/>
              <a:t>return delivery</a:t>
            </a:r>
          </a:p>
          <a:p>
            <a:r>
              <a:rPr lang="en-US" sz="2500" dirty="0" smtClean="0"/>
              <a:t>Manual filing of document in cabinet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5002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743" y="3810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Distribution and Manufacturing – The AR Invoice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67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u="sng" dirty="0" smtClean="0"/>
              <a:t>Square </a:t>
            </a:r>
            <a:r>
              <a:rPr lang="en-US" sz="1400" b="1" u="sng" dirty="0"/>
              <a:t>9 provides three basic options, all with varying price points</a:t>
            </a:r>
            <a:r>
              <a:rPr lang="en-US" sz="1400" dirty="0"/>
              <a:t>. 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Each </a:t>
            </a:r>
            <a:r>
              <a:rPr lang="en-US" sz="1400" dirty="0"/>
              <a:t>option includes a basic SmartSearch document management repository that while used to store invoices, can be </a:t>
            </a:r>
            <a:r>
              <a:rPr lang="en-US" sz="1400" dirty="0" smtClean="0"/>
              <a:t>extended </a:t>
            </a:r>
            <a:r>
              <a:rPr lang="en-US" sz="1400" dirty="0"/>
              <a:t>to support other critical paper based processes such as human resources, contracts, sales orders, correspondence and virtually any other electronic, multi-media or paper content.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688553"/>
              </p:ext>
            </p:extLst>
          </p:nvPr>
        </p:nvGraphicFramePr>
        <p:xfrm>
          <a:off x="609600" y="3982998"/>
          <a:ext cx="7696200" cy="1539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2788"/>
                <a:gridCol w="3703412"/>
              </a:tblGrid>
              <a:tr h="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Business Process - Distribution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Number of invoices generated per day?</a:t>
                      </a:r>
                      <a:endParaRPr lang="en-US" sz="105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How many parts on the form?</a:t>
                      </a:r>
                      <a:endParaRPr lang="en-US" sz="10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Approx. cost per form or box? (i.e. 3 part typically $0.12)</a:t>
                      </a:r>
                      <a:endParaRPr lang="en-US" sz="105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Number of high impact printers?</a:t>
                      </a:r>
                      <a:endParaRPr lang="en-US" sz="105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Does current invoice have a barcode?</a:t>
                      </a:r>
                      <a:endParaRPr lang="en-US" sz="105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Does each form part need to be colored?</a:t>
                      </a:r>
                      <a:endParaRPr lang="en-US" sz="105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Does customer get a copy of the invoice at delivery?</a:t>
                      </a:r>
                      <a:endParaRPr lang="en-US" sz="105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Are deliveries made by internal or 3</a:t>
                      </a:r>
                      <a:r>
                        <a:rPr lang="en-US" sz="900" b="0" baseline="30000">
                          <a:effectLst/>
                        </a:rPr>
                        <a:t>rd</a:t>
                      </a:r>
                      <a:r>
                        <a:rPr lang="en-US" sz="900" b="0">
                          <a:effectLst/>
                        </a:rPr>
                        <a:t> party?</a:t>
                      </a:r>
                      <a:endParaRPr lang="en-US" sz="105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Is tracking proof of deliveries a current problem?</a:t>
                      </a:r>
                      <a:endParaRPr lang="en-US" sz="10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33400" y="3613666"/>
            <a:ext cx="1901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Questions to Ask?</a:t>
            </a:r>
          </a:p>
        </p:txBody>
      </p:sp>
    </p:spTree>
    <p:extLst>
      <p:ext uri="{BB962C8B-B14F-4D97-AF65-F5344CB8AC3E}">
        <p14:creationId xmlns:p14="http://schemas.microsoft.com/office/powerpoint/2010/main" val="412923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buyerandSellerProcess</Template>
  <TotalTime>951</TotalTime>
  <Words>4021</Words>
  <Application>Microsoft Office PowerPoint</Application>
  <PresentationFormat>On-screen Show (4:3)</PresentationFormat>
  <Paragraphs>827</Paragraphs>
  <Slides>53</Slides>
  <Notes>53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Aspect</vt:lpstr>
      <vt:lpstr>The How to Guide for Selling EDM in Focused Applications</vt:lpstr>
      <vt:lpstr>Objective</vt:lpstr>
      <vt:lpstr>When to Sell SmartSearch?</vt:lpstr>
      <vt:lpstr>Prospect Questionnaire</vt:lpstr>
      <vt:lpstr>Call Script</vt:lpstr>
      <vt:lpstr>Targeted Applications</vt:lpstr>
      <vt:lpstr>Targeted Applications</vt:lpstr>
      <vt:lpstr>Distribution and Manufacturing – The AR Invoice Process </vt:lpstr>
      <vt:lpstr>Distribution and Manufacturing – The AR Invoice Process</vt:lpstr>
      <vt:lpstr>Option #1: Add Barcode to NCR Pre-printed Forms</vt:lpstr>
      <vt:lpstr>Option #2: Variable Print Distribution</vt:lpstr>
      <vt:lpstr>Option #2: Variable Print Distribution</vt:lpstr>
      <vt:lpstr>Option #3: Zone OCR of NCR forms</vt:lpstr>
      <vt:lpstr>Option #3: Zone OCR of NCR forms</vt:lpstr>
      <vt:lpstr>Accounts Payable – AP Invoice Automation</vt:lpstr>
      <vt:lpstr>Accounts Payable – AP Invoice Automation</vt:lpstr>
      <vt:lpstr>Option #1: Basic Document Management</vt:lpstr>
      <vt:lpstr>Option #2: Unstructured Capture Automation</vt:lpstr>
      <vt:lpstr>Option #2: Unstructured Capture Automation</vt:lpstr>
      <vt:lpstr>Option #3: Structured Capture</vt:lpstr>
      <vt:lpstr>Healthcare - Third Party Medical Billing</vt:lpstr>
      <vt:lpstr>Healthcare - Third Party Medical Billing</vt:lpstr>
      <vt:lpstr>Option #1: Base Document Management</vt:lpstr>
      <vt:lpstr>Option #1: Base Document Management</vt:lpstr>
      <vt:lpstr>Option #2: Unstructured Patient Billing Automation</vt:lpstr>
      <vt:lpstr>Option #2: Unstructured Patient Billing Automation</vt:lpstr>
      <vt:lpstr>Human Resource Management</vt:lpstr>
      <vt:lpstr>Document Management with Content Search and eForms</vt:lpstr>
      <vt:lpstr>Document Management with Content Search and eForms</vt:lpstr>
      <vt:lpstr>PowerPoint Presentation</vt:lpstr>
      <vt:lpstr>other accounting solutions</vt:lpstr>
      <vt:lpstr>PowerPoint Presentation</vt:lpstr>
      <vt:lpstr>manufacturing key lead-in</vt:lpstr>
      <vt:lpstr>manufacturing solutions</vt:lpstr>
      <vt:lpstr>PowerPoint Presentation</vt:lpstr>
      <vt:lpstr>a-e-c key lead in’s</vt:lpstr>
      <vt:lpstr>PowerPoint Presentation</vt:lpstr>
      <vt:lpstr>financial services key lead-in’s</vt:lpstr>
      <vt:lpstr>financial services solutions</vt:lpstr>
      <vt:lpstr>PowerPoint Presentation</vt:lpstr>
      <vt:lpstr>government key lead-in’s</vt:lpstr>
      <vt:lpstr>PowerPoint Presentation</vt:lpstr>
      <vt:lpstr>healthcare key lead-in’s</vt:lpstr>
      <vt:lpstr>PowerPoint Presentation</vt:lpstr>
      <vt:lpstr>higher ed key lead-in’s</vt:lpstr>
      <vt:lpstr>PowerPoint Presentation</vt:lpstr>
      <vt:lpstr>key K-12 education applications</vt:lpstr>
      <vt:lpstr>K-12 education key lead-in’s</vt:lpstr>
      <vt:lpstr>other K-12 education solutions</vt:lpstr>
      <vt:lpstr>K-12 education initiatives </vt:lpstr>
      <vt:lpstr>PowerPoint Presentation</vt:lpstr>
      <vt:lpstr>legal key lead-in’s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Brent Wesler</dc:creator>
  <cp:lastModifiedBy>Brent Wesler</cp:lastModifiedBy>
  <cp:revision>54</cp:revision>
  <dcterms:created xsi:type="dcterms:W3CDTF">2010-12-15T14:12:51Z</dcterms:created>
  <dcterms:modified xsi:type="dcterms:W3CDTF">2011-01-18T15:33:45Z</dcterms:modified>
</cp:coreProperties>
</file>