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336" r:id="rId5"/>
    <p:sldId id="369" r:id="rId6"/>
    <p:sldId id="335" r:id="rId7"/>
    <p:sldId id="370" r:id="rId8"/>
    <p:sldId id="365" r:id="rId9"/>
    <p:sldId id="371" r:id="rId10"/>
    <p:sldId id="374" r:id="rId11"/>
    <p:sldId id="377" r:id="rId12"/>
    <p:sldId id="376" r:id="rId13"/>
    <p:sldId id="378" r:id="rId14"/>
    <p:sldId id="379" r:id="rId15"/>
    <p:sldId id="380" r:id="rId16"/>
    <p:sldId id="381" r:id="rId17"/>
    <p:sldId id="382" r:id="rId18"/>
    <p:sldId id="383" r:id="rId19"/>
    <p:sldId id="384" r:id="rId20"/>
    <p:sldId id="367" r:id="rId21"/>
    <p:sldId id="372" r:id="rId22"/>
    <p:sldId id="373" r:id="rId23"/>
    <p:sldId id="341" r:id="rId24"/>
    <p:sldId id="368" r:id="rId25"/>
    <p:sldId id="375"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3DE"/>
    <a:srgbClr val="4A7ED2"/>
    <a:srgbClr val="98B5E4"/>
    <a:srgbClr val="1E4078"/>
    <a:srgbClr val="769DDC"/>
    <a:srgbClr val="DBE5F6"/>
    <a:srgbClr val="000000"/>
    <a:srgbClr val="102240"/>
    <a:srgbClr val="B1C9D9"/>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8" autoAdjust="0"/>
    <p:restoredTop sz="82747" autoAdjust="0"/>
  </p:normalViewPr>
  <p:slideViewPr>
    <p:cSldViewPr snapToGrid="0">
      <p:cViewPr varScale="1">
        <p:scale>
          <a:sx n="94" d="100"/>
          <a:sy n="94" d="100"/>
        </p:scale>
        <p:origin x="1530"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42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10/25/2021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10/25/2021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38615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relevant success story. Marketing is happy to quickly find an appropriate case study and share a slide if there is not an applicable one included here. </a:t>
            </a:r>
          </a:p>
          <a:p>
            <a:endParaRPr lang="en-US" dirty="0"/>
          </a:p>
          <a:p>
            <a:r>
              <a:rPr lang="en-US" dirty="0"/>
              <a:t>Stationers, Inc. – basic file, storage and retrieval saving time. More friendly and accurate system than their past solution.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205186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relevant success story. Marketing is happy to quickly find an appropriate case study and share a slide if there is not an applicable one included here. </a:t>
            </a:r>
          </a:p>
          <a:p>
            <a:endParaRPr lang="en-US" dirty="0"/>
          </a:p>
          <a:p>
            <a:r>
              <a:rPr lang="en-US" dirty="0"/>
              <a:t>City of Jackson, MS – Reduce paper usage and costs</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Tree>
    <p:extLst>
      <p:ext uri="{BB962C8B-B14F-4D97-AF65-F5344CB8AC3E}">
        <p14:creationId xmlns:p14="http://schemas.microsoft.com/office/powerpoint/2010/main" val="379990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relevant success story. Marketing is happy to quickly find an appropriate case study and share a slide if there is not an applicable one included here. </a:t>
            </a:r>
          </a:p>
          <a:p>
            <a:endParaRPr lang="en-US" dirty="0"/>
          </a:p>
          <a:p>
            <a:r>
              <a:rPr lang="en-US" dirty="0"/>
              <a:t>Donley Auto Group– Easy and fast access to critical documents across four locations improving customer service.</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a:p>
        </p:txBody>
      </p:sp>
    </p:spTree>
    <p:extLst>
      <p:ext uri="{BB962C8B-B14F-4D97-AF65-F5344CB8AC3E}">
        <p14:creationId xmlns:p14="http://schemas.microsoft.com/office/powerpoint/2010/main" val="1165679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relevant success story. Marketing is happy to quickly find an appropriate case study and share a slide if there is not an applicable one included here. </a:t>
            </a:r>
          </a:p>
          <a:p>
            <a:endParaRPr lang="en-US" dirty="0"/>
          </a:p>
          <a:p>
            <a:r>
              <a:rPr lang="en-US" dirty="0"/>
              <a:t>Floyd County, Indiana – </a:t>
            </a:r>
            <a:r>
              <a:rPr lang="en-US" sz="1200" b="0" i="0" dirty="0">
                <a:effectLst/>
              </a:rPr>
              <a:t>documents can be found quickly and are pulled up and printed on the spot, eliminating the risk of misplaced paperwork. Not only has this led to easier collaboration, but audit trails help them to abide by government regulations as well</a:t>
            </a:r>
            <a:r>
              <a:rPr lang="en-US" sz="1200" dirty="0">
                <a:effectLst/>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14</a:t>
            </a:fld>
            <a:endParaRPr lang="en-US" noProof="0"/>
          </a:p>
        </p:txBody>
      </p:sp>
    </p:spTree>
    <p:extLst>
      <p:ext uri="{BB962C8B-B14F-4D97-AF65-F5344CB8AC3E}">
        <p14:creationId xmlns:p14="http://schemas.microsoft.com/office/powerpoint/2010/main" val="2609514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relevant success story. Marketing is happy to quickly find an appropriate case study and share a slide if there is not an applicable one included here. </a:t>
            </a:r>
          </a:p>
          <a:p>
            <a:endParaRPr lang="en-US" dirty="0"/>
          </a:p>
          <a:p>
            <a:r>
              <a:rPr lang="en-US" b="0" i="0" dirty="0" err="1">
                <a:solidFill>
                  <a:srgbClr val="4A4A4A"/>
                </a:solidFill>
                <a:effectLst/>
                <a:latin typeface="sofia-pro"/>
              </a:rPr>
              <a:t>SonyATV</a:t>
            </a:r>
            <a:r>
              <a:rPr lang="en-US" b="0" i="0" dirty="0">
                <a:solidFill>
                  <a:srgbClr val="4A4A4A"/>
                </a:solidFill>
                <a:effectLst/>
                <a:latin typeface="sofia-pro"/>
              </a:rPr>
              <a:t> Music Publishing</a:t>
            </a:r>
            <a:r>
              <a:rPr lang="en-US" dirty="0"/>
              <a:t>– workflow is streamlining processes eliminating hundreds of hours of manual work.</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a:p>
        </p:txBody>
      </p:sp>
    </p:spTree>
    <p:extLst>
      <p:ext uri="{BB962C8B-B14F-4D97-AF65-F5344CB8AC3E}">
        <p14:creationId xmlns:p14="http://schemas.microsoft.com/office/powerpoint/2010/main" val="16656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relevant success story. Marketing is happy to quickly find an appropriate case study and share a slide if there is not an applicable one included here. </a:t>
            </a:r>
          </a:p>
          <a:p>
            <a:endParaRPr lang="en-US" dirty="0"/>
          </a:p>
          <a:p>
            <a:r>
              <a:rPr lang="en-US" sz="1200" b="0" i="0" dirty="0">
                <a:effectLst/>
              </a:rPr>
              <a:t>Saint John Paul the Great Catholic High School </a:t>
            </a:r>
            <a:r>
              <a:rPr lang="en-US" dirty="0"/>
              <a:t>– Reduce paper, save time and integration with PowerSchool</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16</a:t>
            </a:fld>
            <a:endParaRPr lang="en-US" noProof="0"/>
          </a:p>
        </p:txBody>
      </p:sp>
    </p:spTree>
    <p:extLst>
      <p:ext uri="{BB962C8B-B14F-4D97-AF65-F5344CB8AC3E}">
        <p14:creationId xmlns:p14="http://schemas.microsoft.com/office/powerpoint/2010/main" val="247170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Details on what is being proposed and list of what is included.</a:t>
            </a:r>
          </a:p>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dirty="0"/>
          </a:p>
        </p:txBody>
      </p:sp>
    </p:spTree>
    <p:extLst>
      <p:ext uri="{BB962C8B-B14F-4D97-AF65-F5344CB8AC3E}">
        <p14:creationId xmlns:p14="http://schemas.microsoft.com/office/powerpoint/2010/main" val="266650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Proposed costs – estimate only</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18</a:t>
            </a:fld>
            <a:endParaRPr lang="en-US" noProof="0"/>
          </a:p>
        </p:txBody>
      </p:sp>
    </p:spTree>
    <p:extLst>
      <p:ext uri="{BB962C8B-B14F-4D97-AF65-F5344CB8AC3E}">
        <p14:creationId xmlns:p14="http://schemas.microsoft.com/office/powerpoint/2010/main" val="162586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ROI slide for GlobalSearch</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19</a:t>
            </a:fld>
            <a:endParaRPr lang="en-US" noProof="0"/>
          </a:p>
        </p:txBody>
      </p:sp>
    </p:spTree>
    <p:extLst>
      <p:ext uri="{BB962C8B-B14F-4D97-AF65-F5344CB8AC3E}">
        <p14:creationId xmlns:p14="http://schemas.microsoft.com/office/powerpoint/2010/main" val="395921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can be adjusted to your plan. We did not include post engagement to keep it quick and open to adjustments after the proposal is signed.</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20</a:t>
            </a:fld>
            <a:endParaRPr lang="en-US" noProof="0"/>
          </a:p>
        </p:txBody>
      </p:sp>
    </p:spTree>
    <p:extLst>
      <p:ext uri="{BB962C8B-B14F-4D97-AF65-F5344CB8AC3E}">
        <p14:creationId xmlns:p14="http://schemas.microsoft.com/office/powerpoint/2010/main" val="254001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Optional: Write about challenges and goals in a paragraph format. Sample copy included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dirty="0"/>
          </a:p>
        </p:txBody>
      </p:sp>
    </p:spTree>
    <p:extLst>
      <p:ext uri="{BB962C8B-B14F-4D97-AF65-F5344CB8AC3E}">
        <p14:creationId xmlns:p14="http://schemas.microsoft.com/office/powerpoint/2010/main" val="218217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ea typeface="Calibri" panose="020F0502020204030204" pitchFamily="34" charset="0"/>
                <a:cs typeface="Times New Roman" panose="02020603050405020304" pitchFamily="18" charset="0"/>
              </a:rPr>
              <a:t>Promotion of free eLearning which is an advantage over competitors like Laserfiche who require you pay.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ea typeface="Calibri" panose="020F0502020204030204" pitchFamily="34" charset="0"/>
                <a:cs typeface="Times New Roman" panose="02020603050405020304" pitchFamily="18" charset="0"/>
              </a:rPr>
              <a:t>It’s Square 9’s strong belief that our customers get the most for their money when they get the most from their software. We have a complete library of online learning tools to help everyone from casual users to System Administrators and everyone in between.</a:t>
            </a:r>
          </a:p>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21</a:t>
            </a:fld>
            <a:endParaRPr lang="en-US" noProof="0" dirty="0"/>
          </a:p>
        </p:txBody>
      </p:sp>
    </p:spTree>
    <p:extLst>
      <p:ext uri="{BB962C8B-B14F-4D97-AF65-F5344CB8AC3E}">
        <p14:creationId xmlns:p14="http://schemas.microsoft.com/office/powerpoint/2010/main" val="4283898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them what to do next with due dates. Don’t leave it open-ended.</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22</a:t>
            </a:fld>
            <a:endParaRPr lang="en-US" noProof="0"/>
          </a:p>
        </p:txBody>
      </p:sp>
    </p:spTree>
    <p:extLst>
      <p:ext uri="{BB962C8B-B14F-4D97-AF65-F5344CB8AC3E}">
        <p14:creationId xmlns:p14="http://schemas.microsoft.com/office/powerpoint/2010/main" val="414361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or subtract key contacts as necessary</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23</a:t>
            </a:fld>
            <a:endParaRPr lang="en-US" noProof="0"/>
          </a:p>
        </p:txBody>
      </p:sp>
    </p:spTree>
    <p:extLst>
      <p:ext uri="{BB962C8B-B14F-4D97-AF65-F5344CB8AC3E}">
        <p14:creationId xmlns:p14="http://schemas.microsoft.com/office/powerpoint/2010/main" val="323798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dirty="0"/>
          </a:p>
        </p:txBody>
      </p:sp>
    </p:spTree>
    <p:extLst>
      <p:ext uri="{BB962C8B-B14F-4D97-AF65-F5344CB8AC3E}">
        <p14:creationId xmlns:p14="http://schemas.microsoft.com/office/powerpoint/2010/main" val="391071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ource Sans Pro" panose="020B0503030403020204" pitchFamily="34" charset="0"/>
                <a:ea typeface="Source Sans Pro" panose="020B0503030403020204" pitchFamily="34" charset="0"/>
                <a:cs typeface="Source Sans Pro" panose="020B0503030403020204" pitchFamily="34" charset="0"/>
              </a:rPr>
              <a:t>Optional: Based on everything you’ve learned about the prospect, outline the main goals or desired outcomes in a more bulleted graphical format.</a:t>
            </a:r>
            <a:endParaRPr lang="en-US" sz="1800" dirty="0">
              <a:effectLst/>
              <a:latin typeface="Arial" panose="020B0604020202020204" pitchFamily="34" charset="0"/>
              <a:ea typeface="Arial" panose="020B0604020202020204" pitchFamily="34" charset="0"/>
            </a:endParaRPr>
          </a:p>
          <a:p>
            <a:r>
              <a:rPr lang="en-US" sz="1800" dirty="0">
                <a:effectLst/>
                <a:latin typeface="Source Sans Pro" panose="020B0503030403020204" pitchFamily="34" charset="0"/>
                <a:ea typeface="Source Sans Pro" panose="020B0503030403020204" pitchFamily="34" charset="0"/>
                <a:cs typeface="Source Sans Pro" panose="020B0503030403020204" pitchFamily="34" charset="0"/>
              </a:rPr>
              <a:t>Use the number of goals that’s appropriate for your prospect, not more and not less</a:t>
            </a:r>
            <a:endParaRPr lang="en-US" sz="1800"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631761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702311" y="4480005"/>
            <a:ext cx="5618480" cy="3665458"/>
          </a:xfrm>
          <a:prstGeom prst="rect">
            <a:avLst/>
          </a:prstGeom>
          <a:noFill/>
          <a:ln>
            <a:noFill/>
          </a:ln>
        </p:spPr>
        <p:txBody>
          <a:bodyPr spcFirstLastPara="1" wrap="square" lIns="93295" tIns="46647" rIns="93295" bIns="46647" anchor="t" anchorCtr="0">
            <a:noAutofit/>
          </a:bodyPr>
          <a:lstStyle/>
          <a:p>
            <a:r>
              <a:rPr lang="en-US" dirty="0"/>
              <a:t>Optional: This page is the key features with benefits that solution you are proposing supplies to the customer. This is different than goals as it should be more specific. You should have as many as makes sense for the project. This can be used vs. the other paragraph/Executive option or chart option. Could also be used in combination with one of those as well.</a:t>
            </a:r>
          </a:p>
        </p:txBody>
      </p:sp>
      <p:sp>
        <p:nvSpPr>
          <p:cNvPr id="135" name="Google Shape;135;p4:notes"/>
          <p:cNvSpPr txBox="1">
            <a:spLocks noGrp="1"/>
          </p:cNvSpPr>
          <p:nvPr>
            <p:ph type="sldNum" idx="12"/>
          </p:nvPr>
        </p:nvSpPr>
        <p:spPr>
          <a:xfrm>
            <a:off x="3978133" y="8842030"/>
            <a:ext cx="3043343" cy="467071"/>
          </a:xfrm>
          <a:prstGeom prst="rect">
            <a:avLst/>
          </a:prstGeom>
          <a:noFill/>
          <a:ln>
            <a:noFill/>
          </a:ln>
        </p:spPr>
        <p:txBody>
          <a:bodyPr spcFirstLastPara="1" wrap="square" lIns="93295" tIns="46647" rIns="93295" bIns="46647" anchor="b" anchorCtr="0">
            <a:noAutofit/>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6</a:t>
            </a:fld>
            <a:endParaRPr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7640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relevant success story. Marketing is happy to quickly find an appropriate case study and share a slide if there is not an applicable one included here. </a:t>
            </a:r>
          </a:p>
          <a:p>
            <a:endParaRPr lang="en-US" dirty="0"/>
          </a:p>
          <a:p>
            <a:r>
              <a:rPr lang="en-US" dirty="0"/>
              <a:t>Commers Water– Reduce paper usage and more visibility for management with GlobalSearch, </a:t>
            </a:r>
            <a:r>
              <a:rPr lang="en-US" dirty="0" err="1"/>
              <a:t>GlobalAction</a:t>
            </a:r>
            <a:r>
              <a:rPr lang="en-US" dirty="0"/>
              <a:t> and </a:t>
            </a:r>
            <a:r>
              <a:rPr lang="en-US" dirty="0" err="1"/>
              <a:t>GlobalForms</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177202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relevant success story. Marketing is happy to quickly find an appropriate case study and share a slide if there is not an applicable one included here. </a:t>
            </a:r>
          </a:p>
          <a:p>
            <a:endParaRPr lang="en-US" dirty="0"/>
          </a:p>
          <a:p>
            <a:r>
              <a:rPr lang="en-US" dirty="0"/>
              <a:t>Ann Arbor Sparks – saving time with GlobalSearch and QuickBooks integration</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325570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relevant success story. Marketing is happy to quickly find an appropriate case study and share a slide if there is not an applicable one included here. </a:t>
            </a:r>
          </a:p>
          <a:p>
            <a:endParaRPr lang="en-US" dirty="0"/>
          </a:p>
          <a:p>
            <a:r>
              <a:rPr lang="en-US" dirty="0"/>
              <a:t>Kenny Family </a:t>
            </a:r>
            <a:r>
              <a:rPr lang="en-US" dirty="0" err="1"/>
              <a:t>ShopRites</a:t>
            </a:r>
            <a:r>
              <a:rPr lang="en-US" dirty="0"/>
              <a:t> – saving time, space  and eliminating paper usage with GlobalSearch and </a:t>
            </a:r>
            <a:r>
              <a:rPr lang="en-US" dirty="0" err="1"/>
              <a:t>GlobalForms</a:t>
            </a:r>
            <a:r>
              <a:rPr lang="en-US" dirty="0"/>
              <a:t>– scalable to your needs</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341903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relevant success story. Marketing is happy to quickly find an appropriate case study and share a slide if there is not an applicable one included here. </a:t>
            </a:r>
          </a:p>
          <a:p>
            <a:endParaRPr lang="en-US" dirty="0"/>
          </a:p>
          <a:p>
            <a:r>
              <a:rPr lang="en-US" dirty="0"/>
              <a:t>V&amp;S Midwest Carrier Corp– </a:t>
            </a:r>
            <a:r>
              <a:rPr lang="en-US" b="0" i="0" dirty="0">
                <a:solidFill>
                  <a:srgbClr val="4A4A4A"/>
                </a:solidFill>
                <a:effectLst/>
                <a:latin typeface="sofia-pro"/>
              </a:rPr>
              <a:t>capture documents directly from their in-house Mobile Driver App and release them to GlobalSearch. By integrating Square 9’s solutions with their Mobile Driver App, drivers can now scan BOLs the moment they’re signed, directly through their mobile device. GlobalSearch immediately recognizes the document type and data, allowing V&amp;S Midwest Carriers to bill that customer within a matter of minutes.</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150610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94320" y="454100"/>
            <a:ext cx="9040569" cy="432000"/>
          </a:xfrm>
        </p:spPr>
        <p:txBody>
          <a:bodyPr/>
          <a:lstStyle>
            <a:lvl1pPr algn="l">
              <a:defRPr sz="4400">
                <a:solidFill>
                  <a:schemeClr val="tx1"/>
                </a:solidFill>
              </a:defRPr>
            </a:lvl1pPr>
          </a:lstStyle>
          <a:p>
            <a:r>
              <a:rPr lang="en-US" noProof="0" dirty="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94319" y="1050450"/>
            <a:ext cx="9040569" cy="360000"/>
          </a:xfrm>
        </p:spPr>
        <p:txBody>
          <a:bodyPr/>
          <a:lstStyle>
            <a:lvl1pPr marL="0" indent="0" algn="l">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94319" y="1574800"/>
            <a:ext cx="9040568"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5010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9765235" y="0"/>
            <a:ext cx="242676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7" name="Picture 6">
            <a:extLst>
              <a:ext uri="{FF2B5EF4-FFF2-40B4-BE49-F238E27FC236}">
                <a16:creationId xmlns:a16="http://schemas.microsoft.com/office/drawing/2014/main" id="{1A6DECC3-FE2D-4E7B-B83C-A1CB4409152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86760" y="6377419"/>
            <a:ext cx="1210959" cy="338637"/>
          </a:xfrm>
          <a:prstGeom prst="rect">
            <a:avLst/>
          </a:prstGeom>
        </p:spPr>
      </p:pic>
      <p:sp>
        <p:nvSpPr>
          <p:cNvPr id="11" name="Title 1">
            <a:extLst>
              <a:ext uri="{FF2B5EF4-FFF2-40B4-BE49-F238E27FC236}">
                <a16:creationId xmlns:a16="http://schemas.microsoft.com/office/drawing/2014/main" id="{61751225-6D40-430F-8502-0BB6BA0FD8B8}"/>
              </a:ext>
            </a:extLst>
          </p:cNvPr>
          <p:cNvSpPr>
            <a:spLocks noGrp="1"/>
          </p:cNvSpPr>
          <p:nvPr>
            <p:ph type="title" hasCustomPrompt="1"/>
          </p:nvPr>
        </p:nvSpPr>
        <p:spPr>
          <a:xfrm>
            <a:off x="494320" y="454100"/>
            <a:ext cx="9040569" cy="432000"/>
          </a:xfrm>
        </p:spPr>
        <p:txBody>
          <a:bodyPr/>
          <a:lstStyle>
            <a:lvl1pPr algn="l">
              <a:defRPr sz="4400">
                <a:solidFill>
                  <a:schemeClr val="tx1"/>
                </a:solidFill>
              </a:defRPr>
            </a:lvl1pPr>
          </a:lstStyle>
          <a:p>
            <a:r>
              <a:rPr lang="en-US" noProof="0" dirty="0"/>
              <a:t>Click to edit page title</a:t>
            </a:r>
          </a:p>
        </p:txBody>
      </p:sp>
      <p:sp>
        <p:nvSpPr>
          <p:cNvPr id="12" name="Subtitle 2">
            <a:extLst>
              <a:ext uri="{FF2B5EF4-FFF2-40B4-BE49-F238E27FC236}">
                <a16:creationId xmlns:a16="http://schemas.microsoft.com/office/drawing/2014/main" id="{569912D7-E135-4BE7-A8DA-F364E181272D}"/>
              </a:ext>
            </a:extLst>
          </p:cNvPr>
          <p:cNvSpPr>
            <a:spLocks noGrp="1"/>
          </p:cNvSpPr>
          <p:nvPr>
            <p:ph type="body" sz="quarter" idx="32" hasCustomPrompt="1"/>
          </p:nvPr>
        </p:nvSpPr>
        <p:spPr>
          <a:xfrm>
            <a:off x="494319" y="1050450"/>
            <a:ext cx="9040569" cy="360000"/>
          </a:xfrm>
        </p:spPr>
        <p:txBody>
          <a:bodyPr/>
          <a:lstStyle>
            <a:lvl1pPr marL="0" indent="0" algn="l">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3" name="Content Placeholder 2">
            <a:extLst>
              <a:ext uri="{FF2B5EF4-FFF2-40B4-BE49-F238E27FC236}">
                <a16:creationId xmlns:a16="http://schemas.microsoft.com/office/drawing/2014/main" id="{87DEFD11-149E-46D0-8C9F-CE4303F6EEDE}"/>
              </a:ext>
            </a:extLst>
          </p:cNvPr>
          <p:cNvSpPr>
            <a:spLocks noGrp="1"/>
          </p:cNvSpPr>
          <p:nvPr>
            <p:ph sz="half" idx="1" hasCustomPrompt="1"/>
          </p:nvPr>
        </p:nvSpPr>
        <p:spPr>
          <a:xfrm>
            <a:off x="494319" y="1574800"/>
            <a:ext cx="9040568"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2777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2594820" y="460281"/>
            <a:ext cx="9131100" cy="432000"/>
          </a:xfrm>
        </p:spPr>
        <p:txBody>
          <a:bodyPr/>
          <a:lstStyle>
            <a:lvl1pPr>
              <a:defRPr sz="4400"/>
            </a:lvl1pPr>
          </a:lstStyle>
          <a:p>
            <a:r>
              <a:rPr lang="en-US" noProof="0" dirty="0"/>
              <a:t>Click to edit Master title style</a:t>
            </a:r>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2594620" y="1036281"/>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0" name="Picture Placeholder 1">
            <a:extLst>
              <a:ext uri="{FF2B5EF4-FFF2-40B4-BE49-F238E27FC236}">
                <a16:creationId xmlns:a16="http://schemas.microsoft.com/office/drawing/2014/main" id="{29C7FF21-DCD4-461C-953A-5F8C70C3F39B}"/>
              </a:ext>
            </a:extLst>
          </p:cNvPr>
          <p:cNvSpPr>
            <a:spLocks noGrp="1"/>
          </p:cNvSpPr>
          <p:nvPr>
            <p:ph type="pic" sz="quarter" idx="33" hasCustomPrompt="1"/>
          </p:nvPr>
        </p:nvSpPr>
        <p:spPr>
          <a:xfrm>
            <a:off x="0"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34719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E3A6AE-4F03-4717-8FCC-3C0FE4B4F4CE}"/>
              </a:ext>
            </a:extLst>
          </p:cNvPr>
          <p:cNvSpPr/>
          <p:nvPr userDrawn="1"/>
        </p:nvSpPr>
        <p:spPr>
          <a:xfrm>
            <a:off x="0" y="0"/>
            <a:ext cx="242676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D4F40C13-78C0-4731-9F35-4A61C0C8449F}"/>
              </a:ext>
            </a:extLst>
          </p:cNvPr>
          <p:cNvSpPr>
            <a:spLocks noGrp="1"/>
          </p:cNvSpPr>
          <p:nvPr>
            <p:ph type="title" hasCustomPrompt="1"/>
          </p:nvPr>
        </p:nvSpPr>
        <p:spPr>
          <a:xfrm>
            <a:off x="2879301" y="454100"/>
            <a:ext cx="8846619" cy="432000"/>
          </a:xfrm>
        </p:spPr>
        <p:txBody>
          <a:bodyPr/>
          <a:lstStyle>
            <a:lvl1pPr algn="l">
              <a:defRPr sz="4400">
                <a:solidFill>
                  <a:schemeClr val="tx1"/>
                </a:solidFill>
              </a:defRPr>
            </a:lvl1pPr>
          </a:lstStyle>
          <a:p>
            <a:r>
              <a:rPr lang="en-US" noProof="0" dirty="0"/>
              <a:t>Click to edit page title</a:t>
            </a:r>
          </a:p>
        </p:txBody>
      </p:sp>
      <p:sp>
        <p:nvSpPr>
          <p:cNvPr id="9" name="Subtitle 2">
            <a:extLst>
              <a:ext uri="{FF2B5EF4-FFF2-40B4-BE49-F238E27FC236}">
                <a16:creationId xmlns:a16="http://schemas.microsoft.com/office/drawing/2014/main" id="{A0131DC0-311A-4B31-8B3D-DF77FF48EAA8}"/>
              </a:ext>
            </a:extLst>
          </p:cNvPr>
          <p:cNvSpPr>
            <a:spLocks noGrp="1"/>
          </p:cNvSpPr>
          <p:nvPr>
            <p:ph type="body" sz="quarter" idx="32" hasCustomPrompt="1"/>
          </p:nvPr>
        </p:nvSpPr>
        <p:spPr>
          <a:xfrm>
            <a:off x="2879301" y="1050449"/>
            <a:ext cx="8846620" cy="431999"/>
          </a:xfrm>
        </p:spPr>
        <p:txBody>
          <a:bodyPr/>
          <a:lstStyle>
            <a:lvl1pPr marL="0" indent="0" algn="l">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10" name="Content Placeholder 2">
            <a:extLst>
              <a:ext uri="{FF2B5EF4-FFF2-40B4-BE49-F238E27FC236}">
                <a16:creationId xmlns:a16="http://schemas.microsoft.com/office/drawing/2014/main" id="{804A5B98-199B-4267-8808-104ED89FCFAF}"/>
              </a:ext>
            </a:extLst>
          </p:cNvPr>
          <p:cNvSpPr>
            <a:spLocks noGrp="1"/>
          </p:cNvSpPr>
          <p:nvPr>
            <p:ph sz="half" idx="1" hasCustomPrompt="1"/>
          </p:nvPr>
        </p:nvSpPr>
        <p:spPr>
          <a:xfrm>
            <a:off x="2879300" y="1574800"/>
            <a:ext cx="8846619"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7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5"/>
            <a:ext cx="10515600" cy="5974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5049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noProof="0" dirty="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97204"/>
            <a:ext cx="9198116" cy="499404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6" r:id="rId3"/>
    <p:sldLayoutId id="2147483665" r:id="rId4"/>
    <p:sldLayoutId id="2147483654" r:id="rId5"/>
    <p:sldLayoutId id="2147483655" r:id="rId6"/>
    <p:sldLayoutId id="2147483668" r:id="rId7"/>
  </p:sldLayoutIdLst>
  <p:hf sldNum="0" hdr="0" ftr="0" dt="0"/>
  <p:txStyles>
    <p:title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sales@square-9.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mailto:support@square-9.com" TargetMode="External"/><Relationship Id="rId4" Type="http://schemas.openxmlformats.org/officeDocument/2006/relationships/hyperlink" Target="mailto:projectstatus@square-9.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 up of a computer&#10;&#10;Description automatically generated with low confidence">
            <a:extLst>
              <a:ext uri="{FF2B5EF4-FFF2-40B4-BE49-F238E27FC236}">
                <a16:creationId xmlns:a16="http://schemas.microsoft.com/office/drawing/2014/main" id="{A955C362-1B9E-40ED-8BB6-30AA92FC2409}"/>
              </a:ext>
            </a:extLst>
          </p:cNvPr>
          <p:cNvPicPr>
            <a:picLocks noChangeAspect="1"/>
          </p:cNvPicPr>
          <p:nvPr/>
        </p:nvPicPr>
        <p:blipFill>
          <a:blip r:embed="rId3"/>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4376450" y="2038012"/>
            <a:ext cx="7046043" cy="1979833"/>
          </a:xfrm>
        </p:spPr>
        <p:txBody>
          <a:bodyPr>
            <a:normAutofit/>
          </a:bodyPr>
          <a:lstStyle/>
          <a:p>
            <a:pPr algn="l"/>
            <a:r>
              <a:rPr lang="en-US" sz="4400" b="0" cap="none" spc="-90" dirty="0">
                <a:solidFill>
                  <a:srgbClr val="FF0000"/>
                </a:solidFill>
                <a:latin typeface="Century Gothic" panose="020B0502020202020204" pitchFamily="34" charset="0"/>
              </a:rPr>
              <a:t>PRODUCT NAME </a:t>
            </a:r>
            <a:r>
              <a:rPr lang="en-US" sz="4400" b="0" cap="none" spc="-90" dirty="0">
                <a:solidFill>
                  <a:srgbClr val="E87722"/>
                </a:solidFill>
                <a:latin typeface="Century Gothic" panose="020B0502020202020204" pitchFamily="34" charset="0"/>
              </a:rPr>
              <a:t>Proposal</a:t>
            </a:r>
            <a:br>
              <a:rPr lang="en-US" sz="4400" b="0" cap="none" spc="-90" dirty="0">
                <a:solidFill>
                  <a:srgbClr val="E87722"/>
                </a:solidFill>
                <a:latin typeface="Century Gothic" panose="020B0502020202020204" pitchFamily="34" charset="0"/>
              </a:rPr>
            </a:br>
            <a:r>
              <a:rPr lang="en-US" sz="4400" b="0" cap="none" spc="-90" dirty="0">
                <a:solidFill>
                  <a:srgbClr val="E87722"/>
                </a:solidFill>
                <a:latin typeface="Century Gothic" panose="020B0502020202020204" pitchFamily="34" charset="0"/>
              </a:rPr>
              <a:t>for </a:t>
            </a:r>
            <a:r>
              <a:rPr lang="en-US" sz="4400" b="0" cap="none" spc="-90" dirty="0">
                <a:solidFill>
                  <a:srgbClr val="FF0000"/>
                </a:solidFill>
                <a:latin typeface="Century Gothic" panose="020B0502020202020204" pitchFamily="34" charset="0"/>
              </a:rPr>
              <a:t>COMPANY NAME</a:t>
            </a:r>
          </a:p>
        </p:txBody>
      </p:sp>
      <p:sp>
        <p:nvSpPr>
          <p:cNvPr id="17" name="Title 2">
            <a:extLst>
              <a:ext uri="{FF2B5EF4-FFF2-40B4-BE49-F238E27FC236}">
                <a16:creationId xmlns:a16="http://schemas.microsoft.com/office/drawing/2014/main" id="{A26284D5-46AC-4362-B374-7EC623435B56}"/>
              </a:ext>
            </a:extLst>
          </p:cNvPr>
          <p:cNvSpPr txBox="1">
            <a:spLocks/>
          </p:cNvSpPr>
          <p:nvPr/>
        </p:nvSpPr>
        <p:spPr>
          <a:xfrm>
            <a:off x="4403679" y="4337917"/>
            <a:ext cx="6991587" cy="672992"/>
          </a:xfrm>
          <a:prstGeom prst="rect">
            <a:avLst/>
          </a:prstGeom>
        </p:spPr>
        <p:txBody>
          <a:bodyPr vert="horz" lIns="91440" tIns="45720" rIns="91440" bIns="45720" rtlCol="0" anchor="b">
            <a:normAutofit/>
          </a:bodyPr>
          <a:lstStyle>
            <a:lvl1pPr algn="r" defTabSz="914400" rtl="0" eaLnBrk="1" latinLnBrk="0" hangingPunct="1">
              <a:lnSpc>
                <a:spcPts val="5000"/>
              </a:lnSpc>
              <a:spcBef>
                <a:spcPct val="0"/>
              </a:spcBef>
              <a:buNone/>
              <a:defRPr sz="6000" b="1" kern="1200" cap="all" spc="-300" baseline="0">
                <a:solidFill>
                  <a:schemeClr val="tx1"/>
                </a:solidFill>
                <a:latin typeface="+mj-lt"/>
                <a:ea typeface="+mj-ea"/>
                <a:cs typeface="+mj-cs"/>
              </a:defRPr>
            </a:lvl1pPr>
          </a:lstStyle>
          <a:p>
            <a:pPr algn="l">
              <a:lnSpc>
                <a:spcPct val="100000"/>
              </a:lnSpc>
              <a:spcAft>
                <a:spcPts val="1200"/>
              </a:spcAft>
            </a:pPr>
            <a:r>
              <a:rPr lang="en-US" sz="1800" b="0" cap="none" spc="-90" dirty="0">
                <a:solidFill>
                  <a:schemeClr val="bg2">
                    <a:lumMod val="50000"/>
                  </a:schemeClr>
                </a:solidFill>
                <a:latin typeface="Century Gothic" panose="020B0502020202020204" pitchFamily="34" charset="0"/>
              </a:rPr>
              <a:t>Prepared by:</a:t>
            </a:r>
            <a:br>
              <a:rPr lang="en-US" sz="1800" b="0" cap="none" spc="-90" dirty="0">
                <a:solidFill>
                  <a:schemeClr val="bg2">
                    <a:lumMod val="50000"/>
                  </a:schemeClr>
                </a:solidFill>
                <a:latin typeface="Century Gothic" panose="020B0502020202020204" pitchFamily="34" charset="0"/>
              </a:rPr>
            </a:br>
            <a:r>
              <a:rPr lang="en-US" sz="1800" b="0" cap="none" spc="-90" dirty="0">
                <a:solidFill>
                  <a:schemeClr val="bg2">
                    <a:lumMod val="50000"/>
                  </a:schemeClr>
                </a:solidFill>
                <a:latin typeface="Century Gothic" panose="020B0502020202020204" pitchFamily="34" charset="0"/>
              </a:rPr>
              <a:t>Quote Date</a:t>
            </a:r>
          </a:p>
        </p:txBody>
      </p:sp>
      <p:cxnSp>
        <p:nvCxnSpPr>
          <p:cNvPr id="6" name="Straight Connector 5">
            <a:extLst>
              <a:ext uri="{FF2B5EF4-FFF2-40B4-BE49-F238E27FC236}">
                <a16:creationId xmlns:a16="http://schemas.microsoft.com/office/drawing/2014/main" id="{6E639461-2AF1-4375-B8AC-99968DD50415}"/>
              </a:ext>
            </a:extLst>
          </p:cNvPr>
          <p:cNvCxnSpPr/>
          <p:nvPr/>
        </p:nvCxnSpPr>
        <p:spPr>
          <a:xfrm>
            <a:off x="4190069" y="4272738"/>
            <a:ext cx="7088319" cy="0"/>
          </a:xfrm>
          <a:prstGeom prst="line">
            <a:avLst/>
          </a:prstGeom>
        </p:spPr>
        <p:style>
          <a:lnRef idx="2">
            <a:schemeClr val="accent3"/>
          </a:lnRef>
          <a:fillRef idx="0">
            <a:schemeClr val="accent3"/>
          </a:fillRef>
          <a:effectRef idx="1">
            <a:schemeClr val="accent3"/>
          </a:effectRef>
          <a:fontRef idx="minor">
            <a:schemeClr val="tx1"/>
          </a:fontRef>
        </p:style>
      </p:cxnSp>
      <p:sp>
        <p:nvSpPr>
          <p:cNvPr id="4" name="TextBox 3">
            <a:extLst>
              <a:ext uri="{FF2B5EF4-FFF2-40B4-BE49-F238E27FC236}">
                <a16:creationId xmlns:a16="http://schemas.microsoft.com/office/drawing/2014/main" id="{F7D4B8A6-8603-43D3-AC3A-27AD4153BF47}"/>
              </a:ext>
            </a:extLst>
          </p:cNvPr>
          <p:cNvSpPr txBox="1"/>
          <p:nvPr/>
        </p:nvSpPr>
        <p:spPr>
          <a:xfrm>
            <a:off x="9109495" y="6487064"/>
            <a:ext cx="45878" cy="369332"/>
          </a:xfrm>
          <a:prstGeom prst="rect">
            <a:avLst/>
          </a:prstGeom>
          <a:noFill/>
        </p:spPr>
        <p:txBody>
          <a:bodyPr wrap="square" rtlCol="0">
            <a:spAutoFit/>
          </a:bodyPr>
          <a:lstStyle/>
          <a:p>
            <a:endParaRPr lang="en-US" dirty="0"/>
          </a:p>
        </p:txBody>
      </p:sp>
      <p:sp>
        <p:nvSpPr>
          <p:cNvPr id="7" name="Rectangle 1">
            <a:extLst>
              <a:ext uri="{FF2B5EF4-FFF2-40B4-BE49-F238E27FC236}">
                <a16:creationId xmlns:a16="http://schemas.microsoft.com/office/drawing/2014/main" id="{6044AB14-2DEB-45E6-8575-CD923E681765}"/>
              </a:ext>
            </a:extLst>
          </p:cNvPr>
          <p:cNvSpPr>
            <a:spLocks noChangeArrowheads="1"/>
          </p:cNvSpPr>
          <p:nvPr/>
        </p:nvSpPr>
        <p:spPr bwMode="auto">
          <a:xfrm>
            <a:off x="9040483" y="6059592"/>
            <a:ext cx="31200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pPr>
            <a:r>
              <a:rPr kumimoji="0" lang="en-US" altLang="en-US" sz="1000" b="0" i="0" u="none" strike="noStrike" cap="none" normalizeH="0" baseline="0" dirty="0">
                <a:ln>
                  <a:noFill/>
                </a:ln>
                <a:solidFill>
                  <a:srgbClr val="13294D"/>
                </a:solidFill>
                <a:effectLst/>
                <a:latin typeface="Century Gothic" panose="020B0502020202020204" pitchFamily="34" charset="0"/>
                <a:ea typeface="Calibri" panose="020F0502020204030204" pitchFamily="34" charset="0"/>
                <a:cs typeface="Arial" panose="020B0604020202020204" pitchFamily="34" charset="0"/>
              </a:rPr>
              <a:t>127 Church Street, New Haven, CT 06510</a:t>
            </a:r>
            <a:br>
              <a:rPr kumimoji="0" lang="en-US" altLang="en-US" sz="1000" b="0" i="0" u="none" strike="noStrike" cap="none" normalizeH="0" baseline="0" dirty="0">
                <a:ln>
                  <a:noFill/>
                </a:ln>
                <a:solidFill>
                  <a:srgbClr val="13294D"/>
                </a:solidFill>
                <a:effectLst/>
                <a:latin typeface="Century Gothic" panose="020B0502020202020204" pitchFamily="34" charset="0"/>
                <a:ea typeface="Calibri" panose="020F0502020204030204" pitchFamily="34" charset="0"/>
                <a:cs typeface="Arial" panose="020B0604020202020204" pitchFamily="34" charset="0"/>
              </a:rPr>
            </a:br>
            <a:r>
              <a:rPr kumimoji="0" lang="en-US" altLang="en-US" sz="1000" b="0" i="0" u="none" strike="noStrike" cap="none" normalizeH="0" baseline="0" dirty="0">
                <a:ln>
                  <a:noFill/>
                </a:ln>
                <a:solidFill>
                  <a:srgbClr val="F47925"/>
                </a:solidFill>
                <a:effectLst/>
                <a:latin typeface="Century Gothic" panose="020B0502020202020204" pitchFamily="34" charset="0"/>
                <a:ea typeface="Calibri" panose="020F0502020204030204" pitchFamily="34" charset="0"/>
                <a:cs typeface="Arial" panose="020B0604020202020204" pitchFamily="34" charset="0"/>
              </a:rPr>
              <a:t>O:</a:t>
            </a:r>
            <a:r>
              <a:rPr kumimoji="0" lang="en-US" altLang="en-US" sz="1000" b="0" i="0" u="none" strike="noStrike" cap="none" normalizeH="0" baseline="0" dirty="0">
                <a:ln>
                  <a:noFill/>
                </a:ln>
                <a:solidFill>
                  <a:srgbClr val="13294D"/>
                </a:solidFill>
                <a:effectLst/>
                <a:latin typeface="Century Gothic" panose="020B0502020202020204" pitchFamily="34" charset="0"/>
                <a:ea typeface="Calibri" panose="020F0502020204030204" pitchFamily="34" charset="0"/>
                <a:cs typeface="Arial" panose="020B0604020202020204" pitchFamily="34" charset="0"/>
              </a:rPr>
              <a:t> (203) 789-0889 | </a:t>
            </a:r>
            <a:r>
              <a:rPr kumimoji="0" lang="en-US" altLang="en-US" sz="1000" b="0" i="0" u="none" strike="noStrike" cap="none" normalizeH="0" baseline="0" dirty="0">
                <a:ln>
                  <a:noFill/>
                </a:ln>
                <a:solidFill>
                  <a:srgbClr val="F47925"/>
                </a:solidFill>
                <a:effectLst/>
                <a:latin typeface="Century Gothic" panose="020B0502020202020204" pitchFamily="34" charset="0"/>
                <a:ea typeface="Calibri" panose="020F0502020204030204" pitchFamily="34" charset="0"/>
                <a:cs typeface="Arial" panose="020B0604020202020204" pitchFamily="34" charset="0"/>
              </a:rPr>
              <a:t>E: </a:t>
            </a:r>
            <a:r>
              <a:rPr kumimoji="0" lang="en-US" altLang="en-US" sz="1000" b="0" i="0" u="none" strike="noStrike" cap="none" normalizeH="0" baseline="0" dirty="0">
                <a:ln>
                  <a:noFill/>
                </a:ln>
                <a:solidFill>
                  <a:srgbClr val="13294D"/>
                </a:solidFill>
                <a:effectLst/>
                <a:latin typeface="Century Gothic" panose="020B0502020202020204" pitchFamily="34" charset="0"/>
                <a:ea typeface="Calibri" panose="020F0502020204030204" pitchFamily="34" charset="0"/>
                <a:cs typeface="Arial" panose="020B0604020202020204" pitchFamily="34" charset="0"/>
                <a:hlinkClick r:id="rId4"/>
              </a:rPr>
              <a:t>sales@square-9.com</a:t>
            </a:r>
            <a:br>
              <a:rPr kumimoji="0" lang="en-US" altLang="en-US" sz="1000" b="0" i="0" u="none" strike="noStrike" cap="none" normalizeH="0" baseline="0" dirty="0">
                <a:ln>
                  <a:noFill/>
                </a:ln>
                <a:solidFill>
                  <a:srgbClr val="13294D"/>
                </a:solidFill>
                <a:effectLst/>
                <a:latin typeface="Century Gothic" panose="020B0502020202020204" pitchFamily="34" charset="0"/>
                <a:ea typeface="Calibri" panose="020F0502020204030204" pitchFamily="34" charset="0"/>
                <a:cs typeface="Arial" panose="020B0604020202020204" pitchFamily="34" charset="0"/>
              </a:rPr>
            </a:br>
            <a:r>
              <a:rPr kumimoji="0" lang="en-US" altLang="en-US" sz="1000" b="0" i="0" u="none" strike="noStrike" cap="none" normalizeH="0" baseline="0" dirty="0">
                <a:ln>
                  <a:noFill/>
                </a:ln>
                <a:solidFill>
                  <a:srgbClr val="13294D"/>
                </a:solidFill>
                <a:effectLst/>
                <a:latin typeface="Century Gothic" panose="020B0502020202020204" pitchFamily="34" charset="0"/>
                <a:ea typeface="Calibri" panose="020F0502020204030204" pitchFamily="34" charset="0"/>
                <a:cs typeface="Arial" panose="020B0604020202020204" pitchFamily="34" charset="0"/>
              </a:rPr>
              <a:t>www.square-9.com</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E60BDAF5-7B7B-4E76-BEE2-C3B425D4DD85}"/>
              </a:ext>
            </a:extLst>
          </p:cNvPr>
          <p:cNvPicPr>
            <a:picLocks noChangeAspect="1"/>
          </p:cNvPicPr>
          <p:nvPr/>
        </p:nvPicPr>
        <p:blipFill>
          <a:blip r:embed="rId5"/>
          <a:srcRect/>
          <a:stretch/>
        </p:blipFill>
        <p:spPr>
          <a:xfrm>
            <a:off x="9383875" y="5542162"/>
            <a:ext cx="1828803" cy="512064"/>
          </a:xfrm>
          <a:prstGeom prst="rect">
            <a:avLst/>
          </a:prstGeom>
        </p:spPr>
      </p:pic>
    </p:spTree>
    <p:extLst>
      <p:ext uri="{BB962C8B-B14F-4D97-AF65-F5344CB8AC3E}">
        <p14:creationId xmlns:p14="http://schemas.microsoft.com/office/powerpoint/2010/main" val="194213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uck on the road&#10;&#10;Description automatically generated with low confidence">
            <a:extLst>
              <a:ext uri="{FF2B5EF4-FFF2-40B4-BE49-F238E27FC236}">
                <a16:creationId xmlns:a16="http://schemas.microsoft.com/office/drawing/2014/main" id="{8EC16AF3-6268-469F-8060-706042241235}"/>
              </a:ext>
            </a:extLst>
          </p:cNvPr>
          <p:cNvPicPr>
            <a:picLocks noChangeAspect="1"/>
          </p:cNvPicPr>
          <p:nvPr/>
        </p:nvPicPr>
        <p:blipFill>
          <a:blip r:embed="rId3"/>
          <a:stretch>
            <a:fillRect/>
          </a:stretch>
        </p:blipFill>
        <p:spPr>
          <a:xfrm>
            <a:off x="-12874" y="0"/>
            <a:ext cx="4074906" cy="6858000"/>
          </a:xfrm>
          <a:prstGeom prst="rect">
            <a:avLst/>
          </a:prstGeom>
        </p:spPr>
      </p:pic>
      <p:sp>
        <p:nvSpPr>
          <p:cNvPr id="2" name="TextBox 3">
            <a:extLst>
              <a:ext uri="{FF2B5EF4-FFF2-40B4-BE49-F238E27FC236}">
                <a16:creationId xmlns:a16="http://schemas.microsoft.com/office/drawing/2014/main" id="{92BE7276-C46D-4BBB-8753-8B02D474E5BC}"/>
              </a:ext>
            </a:extLst>
          </p:cNvPr>
          <p:cNvSpPr txBox="1"/>
          <p:nvPr/>
        </p:nvSpPr>
        <p:spPr>
          <a:xfrm>
            <a:off x="4632437" y="1336784"/>
            <a:ext cx="5961888" cy="307777"/>
          </a:xfrm>
          <a:prstGeom prst="rect">
            <a:avLst/>
          </a:prstGeom>
        </p:spPr>
        <p:txBody>
          <a:bodyPr wrap="square" lIns="0" tIns="0" rIns="0" bIns="0" rtlCol="0" anchor="t">
            <a:spAutoFit/>
          </a:bodyPr>
          <a:lstStyle/>
          <a:p>
            <a:r>
              <a:rPr lang="en-US" sz="2000" spc="-150" dirty="0">
                <a:solidFill>
                  <a:srgbClr val="769DDC"/>
                </a:solidFill>
                <a:latin typeface="Century Gothic" panose="020B0502020202020204" pitchFamily="34" charset="0"/>
                <a:ea typeface="+mj-ea"/>
                <a:cs typeface="+mj-cs"/>
              </a:rPr>
              <a:t>Truckload Carrier Services</a:t>
            </a:r>
            <a:endParaRPr lang="en-US" sz="3700" spc="-150" dirty="0">
              <a:solidFill>
                <a:srgbClr val="769DDC"/>
              </a:solidFill>
              <a:latin typeface="Century Gothic" panose="020B0502020202020204" pitchFamily="34" charset="0"/>
              <a:ea typeface="+mj-ea"/>
              <a:cs typeface="+mj-cs"/>
            </a:endParaRPr>
          </a:p>
        </p:txBody>
      </p:sp>
      <p:sp>
        <p:nvSpPr>
          <p:cNvPr id="3" name="TextBox 4">
            <a:extLst>
              <a:ext uri="{FF2B5EF4-FFF2-40B4-BE49-F238E27FC236}">
                <a16:creationId xmlns:a16="http://schemas.microsoft.com/office/drawing/2014/main" id="{045DD1F7-04B8-4F6C-864E-145FFE412BBC}"/>
              </a:ext>
            </a:extLst>
          </p:cNvPr>
          <p:cNvSpPr txBox="1"/>
          <p:nvPr/>
        </p:nvSpPr>
        <p:spPr>
          <a:xfrm>
            <a:off x="4632437" y="1925630"/>
            <a:ext cx="7064568" cy="4188326"/>
          </a:xfrm>
          <a:prstGeom prst="rect">
            <a:avLst/>
          </a:prstGeom>
        </p:spPr>
        <p:txBody>
          <a:bodyPr wrap="square" lIns="0" tIns="0" rIns="0" bIns="0" rtlCol="0" anchor="t">
            <a:spAutoFit/>
          </a:bodyPr>
          <a:lstStyle/>
          <a:p>
            <a:pP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By implementing </a:t>
            </a:r>
            <a:r>
              <a:rPr lang="en-US" sz="1600" dirty="0" err="1">
                <a:effectLst/>
                <a:latin typeface="Century Gothic" panose="020B0502020202020204" pitchFamily="34" charset="0"/>
                <a:ea typeface="Calibri" panose="020F0502020204030204" pitchFamily="34" charset="0"/>
                <a:cs typeface="Times New Roman" panose="02020603050405020304" pitchFamily="18" charset="0"/>
              </a:rPr>
              <a:t>GlobalCapture</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V&amp;S Midwest Carrier Corp. was able to reduce </a:t>
            </a:r>
            <a:r>
              <a:rPr lang="en-US" sz="1600" dirty="0">
                <a:latin typeface="Century Gothic" panose="020B0502020202020204" pitchFamily="34" charset="0"/>
                <a:ea typeface="Calibri" panose="020F0502020204030204" pitchFamily="34" charset="0"/>
                <a:cs typeface="Times New Roman" panose="02020603050405020304" pitchFamily="18" charset="0"/>
              </a:rPr>
              <a:t>their administrative workload by 60% </a:t>
            </a:r>
            <a:r>
              <a:rPr lang="en-US" sz="1600" dirty="0">
                <a:ea typeface="Calibri" panose="020F0502020204030204" pitchFamily="34" charset="0"/>
                <a:cs typeface="Times New Roman" panose="02020603050405020304" pitchFamily="18" charset="0"/>
              </a:rPr>
              <a:t>and </a:t>
            </a:r>
            <a:r>
              <a:rPr lang="en-US" sz="1600" b="0" i="0" dirty="0">
                <a:effectLst/>
              </a:rPr>
              <a:t>drivers no longer had to drop off paperwork at the end of each day, giving th</a:t>
            </a:r>
            <a:r>
              <a:rPr lang="en-US" sz="1600" dirty="0"/>
              <a:t>e company</a:t>
            </a:r>
            <a:r>
              <a:rPr lang="en-US" sz="1600" b="0" i="0" dirty="0">
                <a:effectLst/>
              </a:rPr>
              <a:t> an additional $100,000 saved in truck expenses.</a:t>
            </a:r>
            <a:endParaRPr lang="en-US" sz="1600" dirty="0">
              <a:effectLst/>
              <a:ea typeface="Calibri" panose="020F0502020204030204" pitchFamily="34" charset="0"/>
              <a:cs typeface="Times New Roman" panose="02020603050405020304" pitchFamily="18" charset="0"/>
            </a:endParaRP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lvl="2">
              <a:lnSpc>
                <a:spcPct val="114000"/>
              </a:lnSpc>
            </a:pPr>
            <a:r>
              <a:rPr lang="en-US" sz="1600" b="0" i="0" dirty="0">
                <a:effectLst/>
              </a:rPr>
              <a:t>We have 150 trucks that deliver two and half loads per week. Each load usually creates at least five documents, which ends up being 2,000 documents per week. Thanks to GlobalSearch these are no longer manually indexed. This is a huge relief inside the office. As for our truck drivers, they no longer have to go those ten extra miles out of route to deliver their paperwork on time, saving us an additional $2,000 a week.</a:t>
            </a:r>
            <a:r>
              <a:rPr lang="en-US" sz="1600" dirty="0">
                <a:effectLst/>
                <a:ea typeface="Calibri" panose="020F0502020204030204" pitchFamily="34" charset="0"/>
                <a:cs typeface="Times New Roman" panose="02020603050405020304" pitchFamily="18" charset="0"/>
              </a:rPr>
              <a:t>” </a:t>
            </a:r>
          </a:p>
          <a:p>
            <a:pPr>
              <a:lnSpc>
                <a:spcPct val="114000"/>
              </a:lnSpc>
            </a:pPr>
            <a:endParaRPr lang="en-US" sz="1600" dirty="0">
              <a:solidFill>
                <a:srgbClr val="000000"/>
              </a:solidFill>
              <a:latin typeface="Century Gothic" panose="020B0502020202020204" pitchFamily="34" charset="0"/>
              <a:cs typeface="Times New Roman" panose="02020603050405020304" pitchFamily="18" charset="0"/>
            </a:endParaRPr>
          </a:p>
          <a:p>
            <a:pPr algn="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Don </a:t>
            </a:r>
            <a:r>
              <a:rPr lang="en-US" sz="1600" dirty="0" err="1">
                <a:effectLst/>
                <a:latin typeface="Century Gothic" panose="020B0502020202020204" pitchFamily="34" charset="0"/>
                <a:ea typeface="Calibri" panose="020F0502020204030204" pitchFamily="34" charset="0"/>
                <a:cs typeface="Times New Roman" panose="02020603050405020304" pitchFamily="18" charset="0"/>
              </a:rPr>
              <a:t>Dains</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VP of Technology and Operations </a:t>
            </a:r>
            <a:endParaRPr lang="en-US" sz="1600" dirty="0">
              <a:solidFill>
                <a:srgbClr val="000000"/>
              </a:solidFill>
              <a:latin typeface="Montserrat" panose="00000500000000000000" pitchFamily="50" charset="0"/>
            </a:endParaRPr>
          </a:p>
        </p:txBody>
      </p:sp>
      <p:sp>
        <p:nvSpPr>
          <p:cNvPr id="8" name="TextBox 7">
            <a:extLst>
              <a:ext uri="{FF2B5EF4-FFF2-40B4-BE49-F238E27FC236}">
                <a16:creationId xmlns:a16="http://schemas.microsoft.com/office/drawing/2014/main" id="{EC0B6D8A-7D66-4AB7-9ACE-1A5B00E90158}"/>
              </a:ext>
            </a:extLst>
          </p:cNvPr>
          <p:cNvSpPr txBox="1"/>
          <p:nvPr/>
        </p:nvSpPr>
        <p:spPr>
          <a:xfrm>
            <a:off x="4632437" y="3088769"/>
            <a:ext cx="1808180" cy="1862048"/>
          </a:xfrm>
          <a:prstGeom prst="rect">
            <a:avLst/>
          </a:prstGeom>
          <a:noFill/>
        </p:spPr>
        <p:txBody>
          <a:bodyPr wrap="square" rtlCol="0">
            <a:spAutoFit/>
          </a:bodyPr>
          <a:lstStyle/>
          <a:p>
            <a:r>
              <a:rPr lang="en-US" sz="11500" dirty="0">
                <a:latin typeface="Elephant" panose="02020904090505020303" pitchFamily="18" charset="0"/>
              </a:rPr>
              <a:t>“</a:t>
            </a:r>
          </a:p>
        </p:txBody>
      </p:sp>
      <p:sp>
        <p:nvSpPr>
          <p:cNvPr id="11" name="Google Shape;137;p21">
            <a:extLst>
              <a:ext uri="{FF2B5EF4-FFF2-40B4-BE49-F238E27FC236}">
                <a16:creationId xmlns:a16="http://schemas.microsoft.com/office/drawing/2014/main" id="{2F8E722E-4173-4413-89CB-91ED521730DE}"/>
              </a:ext>
            </a:extLst>
          </p:cNvPr>
          <p:cNvSpPr txBox="1">
            <a:spLocks/>
          </p:cNvSpPr>
          <p:nvPr/>
        </p:nvSpPr>
        <p:spPr>
          <a:xfrm>
            <a:off x="4500282" y="713984"/>
            <a:ext cx="5163671" cy="45034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Success Story</a:t>
            </a:r>
          </a:p>
        </p:txBody>
      </p:sp>
      <p:pic>
        <p:nvPicPr>
          <p:cNvPr id="9" name="Picture 8">
            <a:extLst>
              <a:ext uri="{FF2B5EF4-FFF2-40B4-BE49-F238E27FC236}">
                <a16:creationId xmlns:a16="http://schemas.microsoft.com/office/drawing/2014/main" id="{3A7453D1-6EA0-4214-82B9-4A607C05C796}"/>
              </a:ext>
            </a:extLst>
          </p:cNvPr>
          <p:cNvPicPr>
            <a:picLocks noChangeAspect="1"/>
          </p:cNvPicPr>
          <p:nvPr/>
        </p:nvPicPr>
        <p:blipFill>
          <a:blip r:embed="rId4"/>
          <a:srcRect/>
          <a:stretch/>
        </p:blipFill>
        <p:spPr>
          <a:xfrm>
            <a:off x="10594325" y="6306381"/>
            <a:ext cx="1210959" cy="339067"/>
          </a:xfrm>
          <a:prstGeom prst="rect">
            <a:avLst/>
          </a:prstGeom>
        </p:spPr>
      </p:pic>
    </p:spTree>
    <p:extLst>
      <p:ext uri="{BB962C8B-B14F-4D97-AF65-F5344CB8AC3E}">
        <p14:creationId xmlns:p14="http://schemas.microsoft.com/office/powerpoint/2010/main" val="376109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5846A-84D9-411C-A471-AA0A44476750}"/>
              </a:ext>
            </a:extLst>
          </p:cNvPr>
          <p:cNvSpPr/>
          <p:nvPr/>
        </p:nvSpPr>
        <p:spPr>
          <a:xfrm>
            <a:off x="0" y="1"/>
            <a:ext cx="4082848" cy="68745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92BE7276-C46D-4BBB-8753-8B02D474E5BC}"/>
              </a:ext>
            </a:extLst>
          </p:cNvPr>
          <p:cNvSpPr txBox="1"/>
          <p:nvPr/>
        </p:nvSpPr>
        <p:spPr>
          <a:xfrm>
            <a:off x="4632437" y="1336784"/>
            <a:ext cx="5961888" cy="307777"/>
          </a:xfrm>
          <a:prstGeom prst="rect">
            <a:avLst/>
          </a:prstGeom>
        </p:spPr>
        <p:txBody>
          <a:bodyPr wrap="square" lIns="0" tIns="0" rIns="0" bIns="0" rtlCol="0" anchor="t">
            <a:spAutoFit/>
          </a:bodyPr>
          <a:lstStyle/>
          <a:p>
            <a:r>
              <a:rPr lang="en-US" sz="2000" spc="-150" dirty="0">
                <a:solidFill>
                  <a:srgbClr val="769DDC"/>
                </a:solidFill>
                <a:latin typeface="Century Gothic" panose="020B0502020202020204" pitchFamily="34" charset="0"/>
                <a:ea typeface="+mj-ea"/>
                <a:cs typeface="+mj-cs"/>
              </a:rPr>
              <a:t>Office Supply Retailer </a:t>
            </a:r>
            <a:endParaRPr lang="en-US" sz="3700" spc="-150" dirty="0">
              <a:solidFill>
                <a:srgbClr val="769DDC"/>
              </a:solidFill>
              <a:latin typeface="Century Gothic" panose="020B0502020202020204" pitchFamily="34" charset="0"/>
              <a:ea typeface="+mj-ea"/>
              <a:cs typeface="+mj-cs"/>
            </a:endParaRPr>
          </a:p>
        </p:txBody>
      </p:sp>
      <p:sp>
        <p:nvSpPr>
          <p:cNvPr id="3" name="TextBox 4">
            <a:extLst>
              <a:ext uri="{FF2B5EF4-FFF2-40B4-BE49-F238E27FC236}">
                <a16:creationId xmlns:a16="http://schemas.microsoft.com/office/drawing/2014/main" id="{045DD1F7-04B8-4F6C-864E-145FFE412BBC}"/>
              </a:ext>
            </a:extLst>
          </p:cNvPr>
          <p:cNvSpPr txBox="1"/>
          <p:nvPr/>
        </p:nvSpPr>
        <p:spPr>
          <a:xfrm>
            <a:off x="4632436" y="1880971"/>
            <a:ext cx="7079199" cy="3907608"/>
          </a:xfrm>
          <a:prstGeom prst="rect">
            <a:avLst/>
          </a:prstGeom>
        </p:spPr>
        <p:txBody>
          <a:bodyPr wrap="square" lIns="0" tIns="0" rIns="0" bIns="0" rtlCol="0" anchor="t">
            <a:spAutoFit/>
          </a:bodyPr>
          <a:lstStyle/>
          <a:p>
            <a:pPr>
              <a:lnSpc>
                <a:spcPct val="114000"/>
              </a:lnSpc>
            </a:pPr>
            <a:r>
              <a:rPr lang="en-US" sz="1600" b="0" i="0" dirty="0">
                <a:effectLst/>
              </a:rPr>
              <a:t>Using </a:t>
            </a:r>
            <a:r>
              <a:rPr lang="en-US" sz="1600" b="0" i="0" dirty="0" err="1">
                <a:effectLst/>
              </a:rPr>
              <a:t>GlobalCapture</a:t>
            </a:r>
            <a:r>
              <a:rPr lang="en-US" sz="1600" b="0" i="0" dirty="0">
                <a:effectLst/>
              </a:rPr>
              <a:t>, Stationers, Inc. batch scans documents within a matter of seconds, eliminating the 4 hours a day normally spent filing away paperwork. GlobalSearch provides in-depth visibility eliminating the challenge of managing misplaced paperwork, saving employees at least 10 hours a week in administrative tasks like search and retrieval. </a:t>
            </a:r>
            <a:br>
              <a:rPr lang="en-US" sz="1600" dirty="0">
                <a:effectLst/>
                <a:ea typeface="Calibri" panose="020F0502020204030204" pitchFamily="34" charset="0"/>
                <a:cs typeface="Times New Roman" panose="02020603050405020304" pitchFamily="18" charset="0"/>
              </a:rPr>
            </a:br>
            <a:endParaRPr lang="en-US" sz="1600" dirty="0">
              <a:effectLst/>
              <a:ea typeface="Calibri" panose="020F0502020204030204" pitchFamily="34" charset="0"/>
              <a:cs typeface="Times New Roman" panose="02020603050405020304" pitchFamily="18" charset="0"/>
            </a:endParaRP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lvl="2">
              <a:lnSpc>
                <a:spcPct val="114000"/>
              </a:lnSpc>
            </a:pPr>
            <a:r>
              <a:rPr lang="en-US" sz="1600" b="0" i="0" dirty="0">
                <a:effectLst/>
              </a:rPr>
              <a:t>…using </a:t>
            </a:r>
            <a:r>
              <a:rPr lang="en-US" sz="1600" b="0" i="0" dirty="0" err="1">
                <a:effectLst/>
              </a:rPr>
              <a:t>GlobalCapture</a:t>
            </a:r>
            <a:r>
              <a:rPr lang="en-US" sz="1600" b="0" i="0" dirty="0">
                <a:effectLst/>
              </a:rPr>
              <a:t>, our processes are more user friendly and data capture is completed in a shorter amount of time. It’s a lot easier to scan in bulk and we have complete confidence that the data is accurately being captured and indexed away where it needs to be.</a:t>
            </a:r>
            <a:r>
              <a:rPr lang="en-US" sz="1600" dirty="0">
                <a:effectLst/>
                <a:ea typeface="Calibri" panose="020F0502020204030204" pitchFamily="34" charset="0"/>
                <a:cs typeface="Times New Roman" panose="02020603050405020304" pitchFamily="18" charset="0"/>
              </a:rPr>
              <a:t>” </a:t>
            </a:r>
          </a:p>
          <a:p>
            <a:pPr>
              <a:lnSpc>
                <a:spcPct val="114000"/>
              </a:lnSpc>
            </a:pPr>
            <a:endParaRPr lang="en-US" sz="1600" dirty="0">
              <a:solidFill>
                <a:srgbClr val="000000"/>
              </a:solidFill>
              <a:latin typeface="Century Gothic" panose="020B0502020202020204" pitchFamily="34" charset="0"/>
              <a:cs typeface="Times New Roman" panose="02020603050405020304" pitchFamily="18" charset="0"/>
            </a:endParaRPr>
          </a:p>
          <a:p>
            <a:pPr algn="r">
              <a:lnSpc>
                <a:spcPct val="114000"/>
              </a:lnSpc>
            </a:pPr>
            <a:r>
              <a:rPr lang="en-US" sz="1600" dirty="0">
                <a:latin typeface="Century Gothic" panose="020B0502020202020204" pitchFamily="34" charset="0"/>
                <a:ea typeface="Calibri" panose="020F0502020204030204" pitchFamily="34" charset="0"/>
                <a:cs typeface="Times New Roman" panose="02020603050405020304" pitchFamily="18" charset="0"/>
              </a:rPr>
              <a:t>Jennifer Walters</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Office Process Manager</a:t>
            </a:r>
            <a:endParaRPr lang="en-US" sz="1600" dirty="0">
              <a:solidFill>
                <a:srgbClr val="000000"/>
              </a:solidFill>
              <a:latin typeface="Montserrat" panose="00000500000000000000" pitchFamily="50" charset="0"/>
            </a:endParaRPr>
          </a:p>
        </p:txBody>
      </p:sp>
      <p:sp>
        <p:nvSpPr>
          <p:cNvPr id="8" name="TextBox 7">
            <a:extLst>
              <a:ext uri="{FF2B5EF4-FFF2-40B4-BE49-F238E27FC236}">
                <a16:creationId xmlns:a16="http://schemas.microsoft.com/office/drawing/2014/main" id="{EC0B6D8A-7D66-4AB7-9ACE-1A5B00E90158}"/>
              </a:ext>
            </a:extLst>
          </p:cNvPr>
          <p:cNvSpPr txBox="1"/>
          <p:nvPr/>
        </p:nvSpPr>
        <p:spPr>
          <a:xfrm>
            <a:off x="4632436" y="3593370"/>
            <a:ext cx="1808180" cy="1862048"/>
          </a:xfrm>
          <a:prstGeom prst="rect">
            <a:avLst/>
          </a:prstGeom>
          <a:noFill/>
        </p:spPr>
        <p:txBody>
          <a:bodyPr wrap="square" rtlCol="0">
            <a:spAutoFit/>
          </a:bodyPr>
          <a:lstStyle/>
          <a:p>
            <a:r>
              <a:rPr lang="en-US" sz="11500" dirty="0">
                <a:latin typeface="Elephant" panose="02020904090505020303" pitchFamily="18" charset="0"/>
              </a:rPr>
              <a:t>“</a:t>
            </a:r>
          </a:p>
        </p:txBody>
      </p:sp>
      <p:pic>
        <p:nvPicPr>
          <p:cNvPr id="9" name="Picture 8">
            <a:extLst>
              <a:ext uri="{FF2B5EF4-FFF2-40B4-BE49-F238E27FC236}">
                <a16:creationId xmlns:a16="http://schemas.microsoft.com/office/drawing/2014/main" id="{00A98408-3D38-4E04-9EAC-BB300FEA43A4}"/>
              </a:ext>
            </a:extLst>
          </p:cNvPr>
          <p:cNvPicPr>
            <a:picLocks noChangeAspect="1"/>
          </p:cNvPicPr>
          <p:nvPr/>
        </p:nvPicPr>
        <p:blipFill>
          <a:blip r:embed="rId4"/>
          <a:srcRect/>
          <a:stretch/>
        </p:blipFill>
        <p:spPr>
          <a:xfrm>
            <a:off x="9505422" y="353635"/>
            <a:ext cx="2177805" cy="864944"/>
          </a:xfrm>
          <a:prstGeom prst="rect">
            <a:avLst/>
          </a:prstGeom>
        </p:spPr>
      </p:pic>
      <p:sp>
        <p:nvSpPr>
          <p:cNvPr id="11" name="Google Shape;137;p21">
            <a:extLst>
              <a:ext uri="{FF2B5EF4-FFF2-40B4-BE49-F238E27FC236}">
                <a16:creationId xmlns:a16="http://schemas.microsoft.com/office/drawing/2014/main" id="{2F8E722E-4173-4413-89CB-91ED521730DE}"/>
              </a:ext>
            </a:extLst>
          </p:cNvPr>
          <p:cNvSpPr txBox="1">
            <a:spLocks/>
          </p:cNvSpPr>
          <p:nvPr/>
        </p:nvSpPr>
        <p:spPr>
          <a:xfrm>
            <a:off x="4500282" y="713984"/>
            <a:ext cx="5163671" cy="45034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Success Story</a:t>
            </a:r>
          </a:p>
        </p:txBody>
      </p:sp>
      <p:pic>
        <p:nvPicPr>
          <p:cNvPr id="13" name="Picture 12">
            <a:extLst>
              <a:ext uri="{FF2B5EF4-FFF2-40B4-BE49-F238E27FC236}">
                <a16:creationId xmlns:a16="http://schemas.microsoft.com/office/drawing/2014/main" id="{A1B6A36C-33DC-482A-B63D-A6478DC4E6E5}"/>
              </a:ext>
            </a:extLst>
          </p:cNvPr>
          <p:cNvPicPr>
            <a:picLocks noChangeAspect="1"/>
          </p:cNvPicPr>
          <p:nvPr/>
        </p:nvPicPr>
        <p:blipFill>
          <a:blip r:embed="rId5"/>
          <a:srcRect/>
          <a:stretch/>
        </p:blipFill>
        <p:spPr>
          <a:xfrm>
            <a:off x="10594325" y="6306381"/>
            <a:ext cx="1210959" cy="339067"/>
          </a:xfrm>
          <a:prstGeom prst="rect">
            <a:avLst/>
          </a:prstGeom>
        </p:spPr>
      </p:pic>
    </p:spTree>
    <p:extLst>
      <p:ext uri="{BB962C8B-B14F-4D97-AF65-F5344CB8AC3E}">
        <p14:creationId xmlns:p14="http://schemas.microsoft.com/office/powerpoint/2010/main" val="348719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5846A-84D9-411C-A471-AA0A44476750}"/>
              </a:ext>
            </a:extLst>
          </p:cNvPr>
          <p:cNvSpPr/>
          <p:nvPr/>
        </p:nvSpPr>
        <p:spPr>
          <a:xfrm>
            <a:off x="0" y="1"/>
            <a:ext cx="4082848" cy="68745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92BE7276-C46D-4BBB-8753-8B02D474E5BC}"/>
              </a:ext>
            </a:extLst>
          </p:cNvPr>
          <p:cNvSpPr txBox="1"/>
          <p:nvPr/>
        </p:nvSpPr>
        <p:spPr>
          <a:xfrm>
            <a:off x="4632437" y="1336784"/>
            <a:ext cx="5961888" cy="307777"/>
          </a:xfrm>
          <a:prstGeom prst="rect">
            <a:avLst/>
          </a:prstGeom>
        </p:spPr>
        <p:txBody>
          <a:bodyPr wrap="square" lIns="0" tIns="0" rIns="0" bIns="0" rtlCol="0" anchor="t">
            <a:spAutoFit/>
          </a:bodyPr>
          <a:lstStyle/>
          <a:p>
            <a:r>
              <a:rPr lang="en-US" sz="2000" spc="-150" dirty="0">
                <a:solidFill>
                  <a:srgbClr val="769DDC"/>
                </a:solidFill>
                <a:latin typeface="Century Gothic" panose="020B0502020202020204" pitchFamily="34" charset="0"/>
                <a:ea typeface="+mj-ea"/>
                <a:cs typeface="+mj-cs"/>
              </a:rPr>
              <a:t>City Clerk Office</a:t>
            </a:r>
            <a:endParaRPr lang="en-US" sz="3700" spc="-150" dirty="0">
              <a:solidFill>
                <a:srgbClr val="769DDC"/>
              </a:solidFill>
              <a:latin typeface="Century Gothic" panose="020B0502020202020204" pitchFamily="34" charset="0"/>
              <a:ea typeface="+mj-ea"/>
              <a:cs typeface="+mj-cs"/>
            </a:endParaRPr>
          </a:p>
        </p:txBody>
      </p:sp>
      <p:sp>
        <p:nvSpPr>
          <p:cNvPr id="8" name="TextBox 7">
            <a:extLst>
              <a:ext uri="{FF2B5EF4-FFF2-40B4-BE49-F238E27FC236}">
                <a16:creationId xmlns:a16="http://schemas.microsoft.com/office/drawing/2014/main" id="{EC0B6D8A-7D66-4AB7-9ACE-1A5B00E90158}"/>
              </a:ext>
            </a:extLst>
          </p:cNvPr>
          <p:cNvSpPr txBox="1"/>
          <p:nvPr/>
        </p:nvSpPr>
        <p:spPr>
          <a:xfrm>
            <a:off x="4712423" y="3429000"/>
            <a:ext cx="1808180" cy="1862048"/>
          </a:xfrm>
          <a:prstGeom prst="rect">
            <a:avLst/>
          </a:prstGeom>
          <a:noFill/>
        </p:spPr>
        <p:txBody>
          <a:bodyPr wrap="square" rtlCol="0">
            <a:spAutoFit/>
          </a:bodyPr>
          <a:lstStyle/>
          <a:p>
            <a:r>
              <a:rPr lang="en-US" sz="11500" dirty="0">
                <a:latin typeface="Elephant" panose="02020904090505020303" pitchFamily="18" charset="0"/>
              </a:rPr>
              <a:t>“</a:t>
            </a:r>
          </a:p>
        </p:txBody>
      </p:sp>
      <p:sp>
        <p:nvSpPr>
          <p:cNvPr id="11" name="Google Shape;137;p21">
            <a:extLst>
              <a:ext uri="{FF2B5EF4-FFF2-40B4-BE49-F238E27FC236}">
                <a16:creationId xmlns:a16="http://schemas.microsoft.com/office/drawing/2014/main" id="{2F8E722E-4173-4413-89CB-91ED521730DE}"/>
              </a:ext>
            </a:extLst>
          </p:cNvPr>
          <p:cNvSpPr txBox="1">
            <a:spLocks/>
          </p:cNvSpPr>
          <p:nvPr/>
        </p:nvSpPr>
        <p:spPr>
          <a:xfrm>
            <a:off x="4500282" y="713984"/>
            <a:ext cx="5163671" cy="45034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Success Story</a:t>
            </a:r>
          </a:p>
        </p:txBody>
      </p:sp>
      <p:sp>
        <p:nvSpPr>
          <p:cNvPr id="15" name="TextBox 4">
            <a:extLst>
              <a:ext uri="{FF2B5EF4-FFF2-40B4-BE49-F238E27FC236}">
                <a16:creationId xmlns:a16="http://schemas.microsoft.com/office/drawing/2014/main" id="{CB0AD278-B06F-48E4-AA8F-F9D9ECFBAC97}"/>
              </a:ext>
            </a:extLst>
          </p:cNvPr>
          <p:cNvSpPr txBox="1"/>
          <p:nvPr/>
        </p:nvSpPr>
        <p:spPr>
          <a:xfrm>
            <a:off x="4788213" y="1928132"/>
            <a:ext cx="6959998" cy="3626890"/>
          </a:xfrm>
          <a:prstGeom prst="rect">
            <a:avLst/>
          </a:prstGeom>
        </p:spPr>
        <p:txBody>
          <a:bodyPr wrap="square" lIns="0" tIns="0" rIns="0" bIns="0" rtlCol="0" anchor="t">
            <a:spAutoFit/>
          </a:bodyPr>
          <a:lstStyle/>
          <a:p>
            <a:pPr>
              <a:lnSpc>
                <a:spcPct val="114000"/>
              </a:lnSpc>
            </a:pPr>
            <a:r>
              <a:rPr lang="en-US" sz="1600" b="0" i="0" dirty="0">
                <a:effectLst/>
              </a:rPr>
              <a:t>Since the implementation of Square 9’s </a:t>
            </a:r>
            <a:r>
              <a:rPr lang="en-US" sz="1600" b="0" i="0" dirty="0" err="1">
                <a:effectLst/>
              </a:rPr>
              <a:t>GlobalCapture</a:t>
            </a:r>
            <a:r>
              <a:rPr lang="en-US" sz="1600" b="0" i="0" dirty="0">
                <a:effectLst/>
              </a:rPr>
              <a:t> and GlobalSearch solutions, the City of Jackson City Clerk’s Office estimates that paper use has decreased by 30%, and there has also been a considerable cut in dollars spent on storage and printing costs. </a:t>
            </a:r>
            <a:br>
              <a:rPr lang="en-US" sz="1600" dirty="0">
                <a:effectLst/>
                <a:ea typeface="Calibri" panose="020F0502020204030204" pitchFamily="34" charset="0"/>
                <a:cs typeface="Times New Roman" panose="02020603050405020304" pitchFamily="18" charset="0"/>
              </a:rPr>
            </a:br>
            <a:endParaRPr lang="en-US" sz="1600" dirty="0">
              <a:effectLst/>
              <a:ea typeface="Calibri" panose="020F0502020204030204" pitchFamily="34" charset="0"/>
              <a:cs typeface="Times New Roman" panose="02020603050405020304" pitchFamily="18" charset="0"/>
            </a:endParaRP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lvl="2">
              <a:lnSpc>
                <a:spcPct val="114000"/>
              </a:lnSpc>
            </a:pPr>
            <a:r>
              <a:rPr lang="en-US" sz="1600" b="0" i="0" dirty="0">
                <a:effectLst/>
              </a:rPr>
              <a:t>The City Clerk’s Office uses GlobalSearch daily! Square 9’s software offers many functions that are beneficial to us. Specifically, we use the </a:t>
            </a:r>
            <a:r>
              <a:rPr lang="en-US" sz="1600" b="0" i="0" dirty="0" err="1">
                <a:effectLst/>
              </a:rPr>
              <a:t>Keyfree</a:t>
            </a:r>
            <a:r>
              <a:rPr lang="en-US" sz="1600" b="0" i="0" dirty="0">
                <a:effectLst/>
              </a:rPr>
              <a:t> Indexing feature very often! This allows us to avoid manual data entry and saves lots of time.</a:t>
            </a:r>
            <a:r>
              <a:rPr lang="en-US" sz="1600" dirty="0">
                <a:effectLst/>
                <a:ea typeface="Calibri" panose="020F0502020204030204" pitchFamily="34" charset="0"/>
                <a:cs typeface="Times New Roman" panose="02020603050405020304" pitchFamily="18" charset="0"/>
              </a:rPr>
              <a:t>” </a:t>
            </a:r>
          </a:p>
          <a:p>
            <a:pPr>
              <a:lnSpc>
                <a:spcPct val="114000"/>
              </a:lnSpc>
            </a:pPr>
            <a:endParaRPr lang="en-US" sz="1600" dirty="0">
              <a:solidFill>
                <a:srgbClr val="000000"/>
              </a:solidFill>
              <a:latin typeface="Century Gothic" panose="020B0502020202020204" pitchFamily="34" charset="0"/>
              <a:cs typeface="Times New Roman" panose="02020603050405020304" pitchFamily="18" charset="0"/>
            </a:endParaRPr>
          </a:p>
          <a:p>
            <a:pPr algn="r">
              <a:lnSpc>
                <a:spcPct val="114000"/>
              </a:lnSpc>
            </a:pPr>
            <a:r>
              <a:rPr lang="en-US" sz="1600" dirty="0" err="1">
                <a:latin typeface="Century Gothic" panose="020B0502020202020204" pitchFamily="34" charset="0"/>
                <a:ea typeface="Calibri" panose="020F0502020204030204" pitchFamily="34" charset="0"/>
                <a:cs typeface="Times New Roman" panose="02020603050405020304" pitchFamily="18" charset="0"/>
              </a:rPr>
              <a:t>Shanekia</a:t>
            </a:r>
            <a:r>
              <a:rPr lang="en-US" sz="1600" dirty="0">
                <a:latin typeface="Century Gothic" panose="020B0502020202020204" pitchFamily="34" charset="0"/>
                <a:ea typeface="Calibri" panose="020F0502020204030204" pitchFamily="34" charset="0"/>
                <a:cs typeface="Times New Roman" panose="02020603050405020304" pitchFamily="18" charset="0"/>
              </a:rPr>
              <a:t> Mosley</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Deputy City Clerk</a:t>
            </a:r>
            <a:endParaRPr lang="en-US" sz="1600" dirty="0">
              <a:solidFill>
                <a:srgbClr val="000000"/>
              </a:solidFill>
              <a:latin typeface="Montserrat" panose="00000500000000000000" pitchFamily="50" charset="0"/>
            </a:endParaRPr>
          </a:p>
        </p:txBody>
      </p:sp>
      <p:pic>
        <p:nvPicPr>
          <p:cNvPr id="9" name="Picture 8">
            <a:extLst>
              <a:ext uri="{FF2B5EF4-FFF2-40B4-BE49-F238E27FC236}">
                <a16:creationId xmlns:a16="http://schemas.microsoft.com/office/drawing/2014/main" id="{9677380C-F26B-4891-A1AF-B193AA2273B9}"/>
              </a:ext>
            </a:extLst>
          </p:cNvPr>
          <p:cNvPicPr>
            <a:picLocks noChangeAspect="1"/>
          </p:cNvPicPr>
          <p:nvPr/>
        </p:nvPicPr>
        <p:blipFill>
          <a:blip r:embed="rId4"/>
          <a:srcRect/>
          <a:stretch/>
        </p:blipFill>
        <p:spPr>
          <a:xfrm>
            <a:off x="10594325" y="6306381"/>
            <a:ext cx="1210959" cy="339067"/>
          </a:xfrm>
          <a:prstGeom prst="rect">
            <a:avLst/>
          </a:prstGeom>
        </p:spPr>
      </p:pic>
    </p:spTree>
    <p:extLst>
      <p:ext uri="{BB962C8B-B14F-4D97-AF65-F5344CB8AC3E}">
        <p14:creationId xmlns:p14="http://schemas.microsoft.com/office/powerpoint/2010/main" val="413199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5846A-84D9-411C-A471-AA0A44476750}"/>
              </a:ext>
            </a:extLst>
          </p:cNvPr>
          <p:cNvSpPr/>
          <p:nvPr/>
        </p:nvSpPr>
        <p:spPr>
          <a:xfrm>
            <a:off x="0" y="1"/>
            <a:ext cx="4082848" cy="68745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92BE7276-C46D-4BBB-8753-8B02D474E5BC}"/>
              </a:ext>
            </a:extLst>
          </p:cNvPr>
          <p:cNvSpPr txBox="1"/>
          <p:nvPr/>
        </p:nvSpPr>
        <p:spPr>
          <a:xfrm>
            <a:off x="4632437" y="1336784"/>
            <a:ext cx="5961888" cy="369332"/>
          </a:xfrm>
          <a:prstGeom prst="rect">
            <a:avLst/>
          </a:prstGeom>
        </p:spPr>
        <p:txBody>
          <a:bodyPr wrap="square" lIns="0" tIns="0" rIns="0" bIns="0" rtlCol="0" anchor="t">
            <a:spAutoFit/>
          </a:bodyPr>
          <a:lstStyle/>
          <a:p>
            <a:r>
              <a:rPr lang="en-US" sz="2400" spc="-150" dirty="0">
                <a:solidFill>
                  <a:srgbClr val="769DDC"/>
                </a:solidFill>
                <a:latin typeface="Century Gothic" panose="020B0502020202020204" pitchFamily="34" charset="0"/>
                <a:ea typeface="+mj-ea"/>
                <a:cs typeface="+mj-cs"/>
              </a:rPr>
              <a:t>Automotive Vehicle Dealership</a:t>
            </a:r>
          </a:p>
        </p:txBody>
      </p:sp>
      <p:sp>
        <p:nvSpPr>
          <p:cNvPr id="3" name="TextBox 4">
            <a:extLst>
              <a:ext uri="{FF2B5EF4-FFF2-40B4-BE49-F238E27FC236}">
                <a16:creationId xmlns:a16="http://schemas.microsoft.com/office/drawing/2014/main" id="{045DD1F7-04B8-4F6C-864E-145FFE412BBC}"/>
              </a:ext>
            </a:extLst>
          </p:cNvPr>
          <p:cNvSpPr txBox="1"/>
          <p:nvPr/>
        </p:nvSpPr>
        <p:spPr>
          <a:xfrm>
            <a:off x="4632436" y="2075578"/>
            <a:ext cx="6916507" cy="3609386"/>
          </a:xfrm>
          <a:prstGeom prst="rect">
            <a:avLst/>
          </a:prstGeom>
        </p:spPr>
        <p:txBody>
          <a:bodyPr wrap="square" lIns="0" tIns="0" rIns="0" bIns="0" rtlCol="0" anchor="t">
            <a:spAutoFit/>
          </a:bodyPr>
          <a:lstStyle/>
          <a:p>
            <a:pPr algn="l">
              <a:lnSpc>
                <a:spcPct val="113000"/>
              </a:lnSpc>
            </a:pPr>
            <a:r>
              <a:rPr lang="en-US" sz="1600" b="0" i="0" dirty="0">
                <a:effectLst/>
                <a:cs typeface="CordiaUPC" panose="020B0304020202020204" pitchFamily="34" charset="-34"/>
              </a:rPr>
              <a:t>With GlobalSearch, Donley Auto Group enjoys a simplified version of its customary procedures with less much of the paper. Critical records are available to authorized users at any Donley location instantly. The information is literally “at their fingertips.” Efficiency has improved dramatically and measurably. It is estimated that cashiers at all four locations are each saving up to eight hours per week—a 20-percent reduction in labor costs for these employees. </a:t>
            </a: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4000"/>
              </a:lnSpc>
            </a:pPr>
            <a:endParaRPr lang="en-US" sz="1600" dirty="0">
              <a:effectLst/>
              <a:ea typeface="Calibri" panose="020F0502020204030204" pitchFamily="34" charset="0"/>
              <a:cs typeface="Times New Roman" panose="02020603050405020304" pitchFamily="18" charset="0"/>
            </a:endParaRPr>
          </a:p>
          <a:p>
            <a:pPr lvl="2">
              <a:lnSpc>
                <a:spcPct val="114000"/>
              </a:lnSpc>
            </a:pPr>
            <a:r>
              <a:rPr lang="en-US" sz="1600" b="0" i="0" dirty="0">
                <a:effectLst/>
              </a:rPr>
              <a:t>GlobalSearch resolved many customer relations issues and has definitely helped us to retain customers</a:t>
            </a:r>
            <a:r>
              <a:rPr lang="en-US" sz="1600" dirty="0">
                <a:effectLst/>
                <a:ea typeface="Calibri" panose="020F0502020204030204" pitchFamily="34" charset="0"/>
                <a:cs typeface="Times New Roman" panose="02020603050405020304" pitchFamily="18" charset="0"/>
              </a:rPr>
              <a:t>.” </a:t>
            </a:r>
          </a:p>
          <a:p>
            <a:pPr>
              <a:lnSpc>
                <a:spcPct val="114000"/>
              </a:lnSpc>
            </a:pPr>
            <a:endParaRPr lang="en-US" sz="1600" dirty="0">
              <a:solidFill>
                <a:srgbClr val="000000"/>
              </a:solidFill>
              <a:latin typeface="Century Gothic" panose="020B0502020202020204" pitchFamily="34" charset="0"/>
              <a:cs typeface="Times New Roman" panose="02020603050405020304" pitchFamily="18" charset="0"/>
            </a:endParaRPr>
          </a:p>
          <a:p>
            <a:pPr algn="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Candy Bores, IT Manager </a:t>
            </a:r>
            <a:endParaRPr lang="en-US" sz="1600" dirty="0">
              <a:solidFill>
                <a:srgbClr val="000000"/>
              </a:solidFill>
              <a:latin typeface="Montserrat" panose="00000500000000000000" pitchFamily="50" charset="0"/>
            </a:endParaRPr>
          </a:p>
        </p:txBody>
      </p:sp>
      <p:sp>
        <p:nvSpPr>
          <p:cNvPr id="8" name="TextBox 7">
            <a:extLst>
              <a:ext uri="{FF2B5EF4-FFF2-40B4-BE49-F238E27FC236}">
                <a16:creationId xmlns:a16="http://schemas.microsoft.com/office/drawing/2014/main" id="{EC0B6D8A-7D66-4AB7-9ACE-1A5B00E90158}"/>
              </a:ext>
            </a:extLst>
          </p:cNvPr>
          <p:cNvSpPr txBox="1"/>
          <p:nvPr/>
        </p:nvSpPr>
        <p:spPr>
          <a:xfrm>
            <a:off x="4626316" y="4161661"/>
            <a:ext cx="1808180" cy="1862048"/>
          </a:xfrm>
          <a:prstGeom prst="rect">
            <a:avLst/>
          </a:prstGeom>
          <a:noFill/>
        </p:spPr>
        <p:txBody>
          <a:bodyPr wrap="square" rtlCol="0">
            <a:spAutoFit/>
          </a:bodyPr>
          <a:lstStyle/>
          <a:p>
            <a:r>
              <a:rPr lang="en-US" sz="11500" dirty="0">
                <a:latin typeface="Elephant" panose="02020904090505020303" pitchFamily="18" charset="0"/>
              </a:rPr>
              <a:t>“</a:t>
            </a:r>
          </a:p>
        </p:txBody>
      </p:sp>
      <p:pic>
        <p:nvPicPr>
          <p:cNvPr id="9" name="Picture 8">
            <a:extLst>
              <a:ext uri="{FF2B5EF4-FFF2-40B4-BE49-F238E27FC236}">
                <a16:creationId xmlns:a16="http://schemas.microsoft.com/office/drawing/2014/main" id="{00A98408-3D38-4E04-9EAC-BB300FEA43A4}"/>
              </a:ext>
            </a:extLst>
          </p:cNvPr>
          <p:cNvPicPr>
            <a:picLocks noChangeAspect="1"/>
          </p:cNvPicPr>
          <p:nvPr/>
        </p:nvPicPr>
        <p:blipFill>
          <a:blip r:embed="rId4"/>
          <a:srcRect/>
          <a:stretch/>
        </p:blipFill>
        <p:spPr>
          <a:xfrm>
            <a:off x="9475694" y="712732"/>
            <a:ext cx="2073249" cy="366087"/>
          </a:xfrm>
          <a:prstGeom prst="rect">
            <a:avLst/>
          </a:prstGeom>
        </p:spPr>
      </p:pic>
      <p:sp>
        <p:nvSpPr>
          <p:cNvPr id="11" name="Google Shape;137;p21">
            <a:extLst>
              <a:ext uri="{FF2B5EF4-FFF2-40B4-BE49-F238E27FC236}">
                <a16:creationId xmlns:a16="http://schemas.microsoft.com/office/drawing/2014/main" id="{2F8E722E-4173-4413-89CB-91ED521730DE}"/>
              </a:ext>
            </a:extLst>
          </p:cNvPr>
          <p:cNvSpPr txBox="1">
            <a:spLocks/>
          </p:cNvSpPr>
          <p:nvPr/>
        </p:nvSpPr>
        <p:spPr>
          <a:xfrm>
            <a:off x="4500282" y="713984"/>
            <a:ext cx="5163671" cy="45034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Success Story</a:t>
            </a:r>
          </a:p>
        </p:txBody>
      </p:sp>
      <p:pic>
        <p:nvPicPr>
          <p:cNvPr id="13" name="Picture 12">
            <a:extLst>
              <a:ext uri="{FF2B5EF4-FFF2-40B4-BE49-F238E27FC236}">
                <a16:creationId xmlns:a16="http://schemas.microsoft.com/office/drawing/2014/main" id="{1D56E45E-348E-42CA-A2B8-79A37264C1B1}"/>
              </a:ext>
            </a:extLst>
          </p:cNvPr>
          <p:cNvPicPr>
            <a:picLocks noChangeAspect="1"/>
          </p:cNvPicPr>
          <p:nvPr/>
        </p:nvPicPr>
        <p:blipFill>
          <a:blip r:embed="rId5"/>
          <a:srcRect/>
          <a:stretch/>
        </p:blipFill>
        <p:spPr>
          <a:xfrm>
            <a:off x="10594325" y="6306381"/>
            <a:ext cx="1210959" cy="339067"/>
          </a:xfrm>
          <a:prstGeom prst="rect">
            <a:avLst/>
          </a:prstGeom>
        </p:spPr>
      </p:pic>
    </p:spTree>
    <p:extLst>
      <p:ext uri="{BB962C8B-B14F-4D97-AF65-F5344CB8AC3E}">
        <p14:creationId xmlns:p14="http://schemas.microsoft.com/office/powerpoint/2010/main" val="100381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5846A-84D9-411C-A471-AA0A44476750}"/>
              </a:ext>
            </a:extLst>
          </p:cNvPr>
          <p:cNvSpPr/>
          <p:nvPr/>
        </p:nvSpPr>
        <p:spPr>
          <a:xfrm>
            <a:off x="0" y="1"/>
            <a:ext cx="4082848" cy="68745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92BE7276-C46D-4BBB-8753-8B02D474E5BC}"/>
              </a:ext>
            </a:extLst>
          </p:cNvPr>
          <p:cNvSpPr txBox="1"/>
          <p:nvPr/>
        </p:nvSpPr>
        <p:spPr>
          <a:xfrm>
            <a:off x="4632437" y="1336784"/>
            <a:ext cx="5961888" cy="307777"/>
          </a:xfrm>
          <a:prstGeom prst="rect">
            <a:avLst/>
          </a:prstGeom>
        </p:spPr>
        <p:txBody>
          <a:bodyPr wrap="square" lIns="0" tIns="0" rIns="0" bIns="0" rtlCol="0" anchor="t">
            <a:spAutoFit/>
          </a:bodyPr>
          <a:lstStyle/>
          <a:p>
            <a:r>
              <a:rPr lang="en-US" sz="2000" spc="-150" dirty="0">
                <a:solidFill>
                  <a:srgbClr val="769DDC"/>
                </a:solidFill>
                <a:latin typeface="Century Gothic" panose="020B0502020202020204" pitchFamily="34" charset="0"/>
                <a:ea typeface="+mj-ea"/>
                <a:cs typeface="+mj-cs"/>
              </a:rPr>
              <a:t>County Clerk Office</a:t>
            </a:r>
            <a:endParaRPr lang="en-US" sz="3700" spc="-150" dirty="0">
              <a:solidFill>
                <a:srgbClr val="769DDC"/>
              </a:solidFill>
              <a:latin typeface="Century Gothic" panose="020B0502020202020204" pitchFamily="34" charset="0"/>
              <a:ea typeface="+mj-ea"/>
              <a:cs typeface="+mj-cs"/>
            </a:endParaRPr>
          </a:p>
        </p:txBody>
      </p:sp>
      <p:sp>
        <p:nvSpPr>
          <p:cNvPr id="3" name="TextBox 4">
            <a:extLst>
              <a:ext uri="{FF2B5EF4-FFF2-40B4-BE49-F238E27FC236}">
                <a16:creationId xmlns:a16="http://schemas.microsoft.com/office/drawing/2014/main" id="{045DD1F7-04B8-4F6C-864E-145FFE412BBC}"/>
              </a:ext>
            </a:extLst>
          </p:cNvPr>
          <p:cNvSpPr txBox="1"/>
          <p:nvPr/>
        </p:nvSpPr>
        <p:spPr>
          <a:xfrm>
            <a:off x="4632436" y="1933201"/>
            <a:ext cx="7027993" cy="3907608"/>
          </a:xfrm>
          <a:prstGeom prst="rect">
            <a:avLst/>
          </a:prstGeom>
        </p:spPr>
        <p:txBody>
          <a:bodyPr wrap="square" lIns="0" tIns="0" rIns="0" bIns="0" rtlCol="0" anchor="t">
            <a:spAutoFit/>
          </a:bodyPr>
          <a:lstStyle/>
          <a:p>
            <a:pPr>
              <a:lnSpc>
                <a:spcPct val="114000"/>
              </a:lnSpc>
            </a:pPr>
            <a:r>
              <a:rPr lang="en-US" sz="1600" dirty="0">
                <a:effectLst/>
                <a:ea typeface="Calibri" panose="020F0502020204030204" pitchFamily="34" charset="0"/>
                <a:cs typeface="Times New Roman" panose="02020603050405020304" pitchFamily="18" charset="0"/>
              </a:rPr>
              <a:t>By implementing GlobalSearch</a:t>
            </a:r>
            <a:r>
              <a:rPr lang="en-US" sz="1600" b="0" i="0" dirty="0">
                <a:effectLst/>
              </a:rPr>
              <a:t>, taxpayer savings have increased, over 25% of office paperwork has been eliminated, and Floyd County was able to hire a part-time employee instead of filling the vacant full-time position, saving them around $18,000 annually</a:t>
            </a:r>
            <a:r>
              <a:rPr lang="en-US" sz="1600" dirty="0">
                <a:effectLst/>
                <a:ea typeface="Calibri" panose="020F0502020204030204" pitchFamily="34" charset="0"/>
                <a:cs typeface="Times New Roman" panose="02020603050405020304" pitchFamily="18" charset="0"/>
              </a:rPr>
              <a:t>.</a:t>
            </a:r>
            <a:br>
              <a:rPr lang="en-US" sz="1600" dirty="0">
                <a:effectLst/>
                <a:ea typeface="Calibri" panose="020F0502020204030204" pitchFamily="34" charset="0"/>
                <a:cs typeface="Times New Roman" panose="02020603050405020304" pitchFamily="18" charset="0"/>
              </a:rPr>
            </a:br>
            <a:endParaRPr lang="en-US" sz="1600" dirty="0">
              <a:effectLst/>
              <a:ea typeface="Calibri" panose="020F0502020204030204" pitchFamily="34" charset="0"/>
              <a:cs typeface="Times New Roman" panose="02020603050405020304" pitchFamily="18" charset="0"/>
            </a:endParaRP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lvl="2">
              <a:lnSpc>
                <a:spcPct val="114000"/>
              </a:lnSpc>
            </a:pPr>
            <a:r>
              <a:rPr lang="en-US" sz="1600" b="0" i="0" dirty="0">
                <a:effectLst/>
              </a:rPr>
              <a:t>Not only have we eliminated stacks of boxes, but now when we receive the 1,000 lines every quarter, one person can pull and match all the information they need within a couple of days. Plus, with importing, there’s no balancing and no human data entry errors to worry about. Looking for missing applications has decreased to almost zero</a:t>
            </a:r>
            <a:r>
              <a:rPr lang="en-US" sz="1600" dirty="0">
                <a:effectLst/>
                <a:ea typeface="Calibri" panose="020F0502020204030204" pitchFamily="34" charset="0"/>
                <a:cs typeface="Times New Roman" panose="02020603050405020304" pitchFamily="18" charset="0"/>
              </a:rPr>
              <a:t>.” </a:t>
            </a:r>
          </a:p>
          <a:p>
            <a:pPr>
              <a:lnSpc>
                <a:spcPct val="114000"/>
              </a:lnSpc>
            </a:pPr>
            <a:endParaRPr lang="en-US" sz="1600" dirty="0">
              <a:solidFill>
                <a:srgbClr val="000000"/>
              </a:solidFill>
              <a:latin typeface="Century Gothic" panose="020B0502020202020204" pitchFamily="34" charset="0"/>
              <a:cs typeface="Times New Roman" panose="02020603050405020304" pitchFamily="18" charset="0"/>
            </a:endParaRPr>
          </a:p>
          <a:p>
            <a:pPr algn="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Amanda </a:t>
            </a:r>
            <a:r>
              <a:rPr lang="en-US" sz="1600" dirty="0" err="1">
                <a:effectLst/>
                <a:latin typeface="Century Gothic" panose="020B0502020202020204" pitchFamily="34" charset="0"/>
                <a:ea typeface="Calibri" panose="020F0502020204030204" pitchFamily="34" charset="0"/>
                <a:cs typeface="Times New Roman" panose="02020603050405020304" pitchFamily="18" charset="0"/>
              </a:rPr>
              <a:t>Pahmeier</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First Deputy Auditor</a:t>
            </a:r>
            <a:endParaRPr lang="en-US" sz="1600" dirty="0">
              <a:solidFill>
                <a:srgbClr val="000000"/>
              </a:solidFill>
              <a:latin typeface="Montserrat" panose="00000500000000000000" pitchFamily="50" charset="0"/>
            </a:endParaRPr>
          </a:p>
        </p:txBody>
      </p:sp>
      <p:sp>
        <p:nvSpPr>
          <p:cNvPr id="8" name="TextBox 7">
            <a:extLst>
              <a:ext uri="{FF2B5EF4-FFF2-40B4-BE49-F238E27FC236}">
                <a16:creationId xmlns:a16="http://schemas.microsoft.com/office/drawing/2014/main" id="{EC0B6D8A-7D66-4AB7-9ACE-1A5B00E90158}"/>
              </a:ext>
            </a:extLst>
          </p:cNvPr>
          <p:cNvSpPr txBox="1"/>
          <p:nvPr/>
        </p:nvSpPr>
        <p:spPr>
          <a:xfrm>
            <a:off x="4632436" y="3133577"/>
            <a:ext cx="1808180" cy="1862048"/>
          </a:xfrm>
          <a:prstGeom prst="rect">
            <a:avLst/>
          </a:prstGeom>
          <a:noFill/>
        </p:spPr>
        <p:txBody>
          <a:bodyPr wrap="square" rtlCol="0">
            <a:spAutoFit/>
          </a:bodyPr>
          <a:lstStyle/>
          <a:p>
            <a:r>
              <a:rPr lang="en-US" sz="11500" dirty="0">
                <a:latin typeface="Elephant" panose="02020904090505020303" pitchFamily="18" charset="0"/>
              </a:rPr>
              <a:t>“</a:t>
            </a:r>
          </a:p>
        </p:txBody>
      </p:sp>
      <p:sp>
        <p:nvSpPr>
          <p:cNvPr id="11" name="Google Shape;137;p21">
            <a:extLst>
              <a:ext uri="{FF2B5EF4-FFF2-40B4-BE49-F238E27FC236}">
                <a16:creationId xmlns:a16="http://schemas.microsoft.com/office/drawing/2014/main" id="{2F8E722E-4173-4413-89CB-91ED521730DE}"/>
              </a:ext>
            </a:extLst>
          </p:cNvPr>
          <p:cNvSpPr txBox="1">
            <a:spLocks/>
          </p:cNvSpPr>
          <p:nvPr/>
        </p:nvSpPr>
        <p:spPr>
          <a:xfrm>
            <a:off x="4500282" y="713984"/>
            <a:ext cx="5163671" cy="45034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Success Story</a:t>
            </a:r>
          </a:p>
        </p:txBody>
      </p:sp>
      <p:pic>
        <p:nvPicPr>
          <p:cNvPr id="9" name="Picture 8">
            <a:extLst>
              <a:ext uri="{FF2B5EF4-FFF2-40B4-BE49-F238E27FC236}">
                <a16:creationId xmlns:a16="http://schemas.microsoft.com/office/drawing/2014/main" id="{6D8216BE-3B38-478F-8342-E162D8B772E4}"/>
              </a:ext>
            </a:extLst>
          </p:cNvPr>
          <p:cNvPicPr>
            <a:picLocks noChangeAspect="1"/>
          </p:cNvPicPr>
          <p:nvPr/>
        </p:nvPicPr>
        <p:blipFill>
          <a:blip r:embed="rId4"/>
          <a:srcRect/>
          <a:stretch/>
        </p:blipFill>
        <p:spPr>
          <a:xfrm>
            <a:off x="10594325" y="6306381"/>
            <a:ext cx="1210959" cy="339067"/>
          </a:xfrm>
          <a:prstGeom prst="rect">
            <a:avLst/>
          </a:prstGeom>
        </p:spPr>
      </p:pic>
    </p:spTree>
    <p:extLst>
      <p:ext uri="{BB962C8B-B14F-4D97-AF65-F5344CB8AC3E}">
        <p14:creationId xmlns:p14="http://schemas.microsoft.com/office/powerpoint/2010/main" val="157337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5846A-84D9-411C-A471-AA0A44476750}"/>
              </a:ext>
            </a:extLst>
          </p:cNvPr>
          <p:cNvSpPr/>
          <p:nvPr/>
        </p:nvSpPr>
        <p:spPr>
          <a:xfrm>
            <a:off x="0" y="1"/>
            <a:ext cx="4082848" cy="68745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92BE7276-C46D-4BBB-8753-8B02D474E5BC}"/>
              </a:ext>
            </a:extLst>
          </p:cNvPr>
          <p:cNvSpPr txBox="1"/>
          <p:nvPr/>
        </p:nvSpPr>
        <p:spPr>
          <a:xfrm>
            <a:off x="4632437" y="1336784"/>
            <a:ext cx="5961888" cy="307777"/>
          </a:xfrm>
          <a:prstGeom prst="rect">
            <a:avLst/>
          </a:prstGeom>
        </p:spPr>
        <p:txBody>
          <a:bodyPr wrap="square" lIns="0" tIns="0" rIns="0" bIns="0" rtlCol="0" anchor="t">
            <a:spAutoFit/>
          </a:bodyPr>
          <a:lstStyle/>
          <a:p>
            <a:r>
              <a:rPr lang="en-US" sz="2000" spc="-150" dirty="0">
                <a:solidFill>
                  <a:srgbClr val="769DDC"/>
                </a:solidFill>
                <a:latin typeface="Century Gothic" panose="020B0502020202020204" pitchFamily="34" charset="0"/>
                <a:ea typeface="+mj-ea"/>
                <a:cs typeface="+mj-cs"/>
              </a:rPr>
              <a:t>Music Publishing Powerhouse</a:t>
            </a:r>
            <a:endParaRPr lang="en-US" sz="3700" spc="-150" dirty="0">
              <a:solidFill>
                <a:srgbClr val="769DDC"/>
              </a:solidFill>
              <a:latin typeface="Century Gothic" panose="020B0502020202020204" pitchFamily="34" charset="0"/>
              <a:ea typeface="+mj-ea"/>
              <a:cs typeface="+mj-cs"/>
            </a:endParaRPr>
          </a:p>
        </p:txBody>
      </p:sp>
      <p:sp>
        <p:nvSpPr>
          <p:cNvPr id="3" name="TextBox 4">
            <a:extLst>
              <a:ext uri="{FF2B5EF4-FFF2-40B4-BE49-F238E27FC236}">
                <a16:creationId xmlns:a16="http://schemas.microsoft.com/office/drawing/2014/main" id="{045DD1F7-04B8-4F6C-864E-145FFE412BBC}"/>
              </a:ext>
            </a:extLst>
          </p:cNvPr>
          <p:cNvSpPr txBox="1"/>
          <p:nvPr/>
        </p:nvSpPr>
        <p:spPr>
          <a:xfrm>
            <a:off x="4632436" y="1933201"/>
            <a:ext cx="6916507" cy="4188326"/>
          </a:xfrm>
          <a:prstGeom prst="rect">
            <a:avLst/>
          </a:prstGeom>
        </p:spPr>
        <p:txBody>
          <a:bodyPr wrap="square" lIns="0" tIns="0" rIns="0" bIns="0" rtlCol="0" anchor="t">
            <a:spAutoFit/>
          </a:bodyPr>
          <a:lstStyle/>
          <a:p>
            <a:pPr>
              <a:lnSpc>
                <a:spcPct val="114000"/>
              </a:lnSpc>
            </a:pPr>
            <a:r>
              <a:rPr lang="en-US" sz="1600" b="0" i="0" dirty="0">
                <a:effectLst/>
              </a:rPr>
              <a:t>Implementing GlobalSearch and </a:t>
            </a:r>
            <a:r>
              <a:rPr lang="en-US" sz="1600" b="0" i="0" dirty="0" err="1">
                <a:effectLst/>
              </a:rPr>
              <a:t>GlobalAction</a:t>
            </a:r>
            <a:r>
              <a:rPr lang="en-US" sz="1600" b="0" i="0" dirty="0">
                <a:effectLst/>
              </a:rPr>
              <a:t>,</a:t>
            </a:r>
            <a:r>
              <a:rPr lang="en-US" sz="1600" dirty="0"/>
              <a:t> </a:t>
            </a:r>
            <a:r>
              <a:rPr lang="en-US" sz="1600" b="0" i="0" dirty="0" err="1">
                <a:effectLst/>
              </a:rPr>
              <a:t>SonyATV</a:t>
            </a:r>
            <a:r>
              <a:rPr lang="en-US" sz="1600" b="0" i="0" dirty="0">
                <a:effectLst/>
              </a:rPr>
              <a:t> has streamlined their financial processes and the 28,000 yearl</a:t>
            </a:r>
            <a:r>
              <a:rPr lang="en-US" sz="1600" dirty="0"/>
              <a:t>y </a:t>
            </a:r>
            <a:r>
              <a:rPr lang="en-US" sz="1600" b="0" i="0" dirty="0">
                <a:effectLst/>
              </a:rPr>
              <a:t>cue sheets detailing the use of music in films and TV. The automated workflows has helped organize the mass volume of documents being managed.</a:t>
            </a:r>
          </a:p>
          <a:p>
            <a:pPr>
              <a:lnSpc>
                <a:spcPct val="114000"/>
              </a:lnSpc>
            </a:pPr>
            <a:endParaRPr lang="en-US" sz="1600" dirty="0">
              <a:solidFill>
                <a:srgbClr val="4A4A4A"/>
              </a:solidFill>
              <a:latin typeface="sofia-pro"/>
              <a:ea typeface="Calibri" panose="020F0502020204030204" pitchFamily="34" charset="0"/>
              <a:cs typeface="Times New Roman" panose="02020603050405020304" pitchFamily="18" charset="0"/>
            </a:endParaRP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lvl="2">
              <a:lnSpc>
                <a:spcPct val="114000"/>
              </a:lnSpc>
            </a:pPr>
            <a:r>
              <a:rPr lang="en-US" sz="1600" b="0" i="0" dirty="0">
                <a:effectLst/>
              </a:rPr>
              <a:t>Since implementing GlobalSearch, our team has streamlined many key processes across several departments. The scanning and indexing process of 2,000 monthly paper check copies has been fully replaced with the automatic creation of PDF docs from our Financial ERP system into GlobalSearch. In total, approximately 400 hours of manual work has been eliminated</a:t>
            </a:r>
            <a:r>
              <a:rPr lang="en-US" sz="1600" dirty="0">
                <a:effectLst/>
                <a:ea typeface="Calibri" panose="020F0502020204030204" pitchFamily="34" charset="0"/>
                <a:cs typeface="Times New Roman" panose="02020603050405020304" pitchFamily="18" charset="0"/>
              </a:rPr>
              <a:t>.” </a:t>
            </a:r>
          </a:p>
          <a:p>
            <a:pPr>
              <a:lnSpc>
                <a:spcPct val="114000"/>
              </a:lnSpc>
            </a:pPr>
            <a:endParaRPr lang="en-US" sz="1600" dirty="0">
              <a:solidFill>
                <a:srgbClr val="000000"/>
              </a:solidFill>
              <a:latin typeface="Century Gothic" panose="020B0502020202020204" pitchFamily="34" charset="0"/>
              <a:cs typeface="Times New Roman" panose="02020603050405020304" pitchFamily="18" charset="0"/>
            </a:endParaRPr>
          </a:p>
          <a:p>
            <a:pPr algn="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Todd Sears, IT Director</a:t>
            </a:r>
            <a:endParaRPr lang="en-US" sz="1600" dirty="0">
              <a:solidFill>
                <a:srgbClr val="000000"/>
              </a:solidFill>
              <a:latin typeface="Montserrat" panose="00000500000000000000" pitchFamily="50" charset="0"/>
            </a:endParaRPr>
          </a:p>
        </p:txBody>
      </p:sp>
      <p:sp>
        <p:nvSpPr>
          <p:cNvPr id="8" name="TextBox 7">
            <a:extLst>
              <a:ext uri="{FF2B5EF4-FFF2-40B4-BE49-F238E27FC236}">
                <a16:creationId xmlns:a16="http://schemas.microsoft.com/office/drawing/2014/main" id="{EC0B6D8A-7D66-4AB7-9ACE-1A5B00E90158}"/>
              </a:ext>
            </a:extLst>
          </p:cNvPr>
          <p:cNvSpPr txBox="1"/>
          <p:nvPr/>
        </p:nvSpPr>
        <p:spPr>
          <a:xfrm>
            <a:off x="4500282" y="3176552"/>
            <a:ext cx="1808180" cy="1862048"/>
          </a:xfrm>
          <a:prstGeom prst="rect">
            <a:avLst/>
          </a:prstGeom>
          <a:noFill/>
        </p:spPr>
        <p:txBody>
          <a:bodyPr wrap="square" rtlCol="0">
            <a:spAutoFit/>
          </a:bodyPr>
          <a:lstStyle/>
          <a:p>
            <a:r>
              <a:rPr lang="en-US" sz="11500" dirty="0">
                <a:latin typeface="Elephant" panose="02020904090505020303" pitchFamily="18" charset="0"/>
              </a:rPr>
              <a:t>“</a:t>
            </a:r>
          </a:p>
        </p:txBody>
      </p:sp>
      <p:sp>
        <p:nvSpPr>
          <p:cNvPr id="11" name="Google Shape;137;p21">
            <a:extLst>
              <a:ext uri="{FF2B5EF4-FFF2-40B4-BE49-F238E27FC236}">
                <a16:creationId xmlns:a16="http://schemas.microsoft.com/office/drawing/2014/main" id="{2F8E722E-4173-4413-89CB-91ED521730DE}"/>
              </a:ext>
            </a:extLst>
          </p:cNvPr>
          <p:cNvSpPr txBox="1">
            <a:spLocks/>
          </p:cNvSpPr>
          <p:nvPr/>
        </p:nvSpPr>
        <p:spPr>
          <a:xfrm>
            <a:off x="4500282" y="713984"/>
            <a:ext cx="5163671" cy="45034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Success Story</a:t>
            </a:r>
          </a:p>
        </p:txBody>
      </p:sp>
      <p:pic>
        <p:nvPicPr>
          <p:cNvPr id="9" name="Picture 8">
            <a:extLst>
              <a:ext uri="{FF2B5EF4-FFF2-40B4-BE49-F238E27FC236}">
                <a16:creationId xmlns:a16="http://schemas.microsoft.com/office/drawing/2014/main" id="{610ED93B-C59D-4CDF-9CB6-D7E78CBB02CA}"/>
              </a:ext>
            </a:extLst>
          </p:cNvPr>
          <p:cNvPicPr>
            <a:picLocks noChangeAspect="1"/>
          </p:cNvPicPr>
          <p:nvPr/>
        </p:nvPicPr>
        <p:blipFill>
          <a:blip r:embed="rId4"/>
          <a:srcRect/>
          <a:stretch/>
        </p:blipFill>
        <p:spPr>
          <a:xfrm>
            <a:off x="10594325" y="6306381"/>
            <a:ext cx="1210959" cy="339067"/>
          </a:xfrm>
          <a:prstGeom prst="rect">
            <a:avLst/>
          </a:prstGeom>
        </p:spPr>
      </p:pic>
    </p:spTree>
    <p:extLst>
      <p:ext uri="{BB962C8B-B14F-4D97-AF65-F5344CB8AC3E}">
        <p14:creationId xmlns:p14="http://schemas.microsoft.com/office/powerpoint/2010/main" val="199226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2BE7276-C46D-4BBB-8753-8B02D474E5BC}"/>
              </a:ext>
            </a:extLst>
          </p:cNvPr>
          <p:cNvSpPr txBox="1"/>
          <p:nvPr/>
        </p:nvSpPr>
        <p:spPr>
          <a:xfrm>
            <a:off x="4632437" y="1336784"/>
            <a:ext cx="5961888" cy="307777"/>
          </a:xfrm>
          <a:prstGeom prst="rect">
            <a:avLst/>
          </a:prstGeom>
        </p:spPr>
        <p:txBody>
          <a:bodyPr wrap="square" lIns="0" tIns="0" rIns="0" bIns="0" rtlCol="0" anchor="t">
            <a:spAutoFit/>
          </a:bodyPr>
          <a:lstStyle/>
          <a:p>
            <a:r>
              <a:rPr lang="en-US" sz="2000" spc="-150" dirty="0">
                <a:solidFill>
                  <a:srgbClr val="769DDC"/>
                </a:solidFill>
                <a:latin typeface="Century Gothic" panose="020B0502020202020204" pitchFamily="34" charset="0"/>
                <a:ea typeface="+mj-ea"/>
                <a:cs typeface="+mj-cs"/>
              </a:rPr>
              <a:t>Prestigious Catholic High School</a:t>
            </a:r>
            <a:endParaRPr lang="en-US" sz="3700" spc="-150" dirty="0">
              <a:solidFill>
                <a:srgbClr val="769DDC"/>
              </a:solidFill>
              <a:latin typeface="Century Gothic" panose="020B0502020202020204" pitchFamily="34" charset="0"/>
              <a:ea typeface="+mj-ea"/>
              <a:cs typeface="+mj-cs"/>
            </a:endParaRPr>
          </a:p>
        </p:txBody>
      </p:sp>
      <p:sp>
        <p:nvSpPr>
          <p:cNvPr id="3" name="TextBox 4">
            <a:extLst>
              <a:ext uri="{FF2B5EF4-FFF2-40B4-BE49-F238E27FC236}">
                <a16:creationId xmlns:a16="http://schemas.microsoft.com/office/drawing/2014/main" id="{045DD1F7-04B8-4F6C-864E-145FFE412BBC}"/>
              </a:ext>
            </a:extLst>
          </p:cNvPr>
          <p:cNvSpPr txBox="1"/>
          <p:nvPr/>
        </p:nvSpPr>
        <p:spPr>
          <a:xfrm>
            <a:off x="4632437" y="1933201"/>
            <a:ext cx="6713438" cy="3890104"/>
          </a:xfrm>
          <a:prstGeom prst="rect">
            <a:avLst/>
          </a:prstGeom>
        </p:spPr>
        <p:txBody>
          <a:bodyPr wrap="square" lIns="0" tIns="0" rIns="0" bIns="0" rtlCol="0" anchor="t">
            <a:spAutoFit/>
          </a:bodyPr>
          <a:lstStyle/>
          <a:p>
            <a:pP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By implementing GlobalSearch and </a:t>
            </a:r>
            <a:r>
              <a:rPr lang="en-US" sz="1600" dirty="0" err="1">
                <a:effectLst/>
                <a:ea typeface="Calibri" panose="020F0502020204030204" pitchFamily="34" charset="0"/>
                <a:cs typeface="Times New Roman" panose="02020603050405020304" pitchFamily="18" charset="0"/>
              </a:rPr>
              <a:t>GlobalCapture</a:t>
            </a:r>
            <a:r>
              <a:rPr lang="en-US" sz="1600" dirty="0">
                <a:effectLst/>
                <a:ea typeface="Calibri" panose="020F0502020204030204" pitchFamily="34" charset="0"/>
                <a:cs typeface="Times New Roman" panose="02020603050405020304" pitchFamily="18" charset="0"/>
              </a:rPr>
              <a:t>, </a:t>
            </a:r>
            <a:r>
              <a:rPr lang="en-US" sz="1600" b="0" i="0" dirty="0">
                <a:effectLst/>
              </a:rPr>
              <a:t>Saint John Paul the Great Catholic High School</a:t>
            </a:r>
            <a:r>
              <a:rPr lang="en-US" sz="1600" b="0" i="0" dirty="0">
                <a:cs typeface="Times New Roman" panose="02020603050405020304" pitchFamily="18" charset="0"/>
              </a:rPr>
              <a:t> </a:t>
            </a:r>
            <a:r>
              <a:rPr lang="en-US" sz="1600" b="0" i="0" dirty="0">
                <a:effectLst/>
              </a:rPr>
              <a:t>staff has saved over 200 hours across departments and has increased productivity by at least 10%</a:t>
            </a:r>
            <a:r>
              <a:rPr lang="en-US" sz="1600" dirty="0">
                <a:effectLst/>
                <a:ea typeface="Calibri" panose="020F0502020204030204" pitchFamily="34" charset="0"/>
                <a:cs typeface="Times New Roman" panose="02020603050405020304" pitchFamily="18" charset="0"/>
              </a:rPr>
              <a:t>.</a:t>
            </a: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algn="l">
              <a:lnSpc>
                <a:spcPct val="113000"/>
              </a:lnSpc>
            </a:pPr>
            <a:r>
              <a:rPr lang="en-US" sz="1600" b="0" i="0" dirty="0">
                <a:effectLst/>
              </a:rPr>
              <a:t>Square 9’s solutions are being used across multiple departments including Finance, Human Resources, Administration, Registration, Medical and more. GlobalSearch was great for its seamless integration with PowerSchool. We use PowerSchool daily so now if we are looking at a record in PowerSchool we could easily pull up matching records in GlobalSearch</a:t>
            </a:r>
            <a:r>
              <a:rPr lang="en-US" sz="1600" dirty="0">
                <a:effectLst/>
                <a:ea typeface="Calibri" panose="020F0502020204030204" pitchFamily="34" charset="0"/>
                <a:cs typeface="Times New Roman" panose="02020603050405020304" pitchFamily="18" charset="0"/>
              </a:rPr>
              <a:t>.” </a:t>
            </a:r>
          </a:p>
          <a:p>
            <a:pPr>
              <a:lnSpc>
                <a:spcPct val="114000"/>
              </a:lnSpc>
            </a:pPr>
            <a:endParaRPr lang="en-US" sz="1600" dirty="0">
              <a:solidFill>
                <a:srgbClr val="000000"/>
              </a:solidFill>
              <a:latin typeface="Century Gothic" panose="020B0502020202020204" pitchFamily="34" charset="0"/>
              <a:cs typeface="Times New Roman" panose="02020603050405020304" pitchFamily="18" charset="0"/>
            </a:endParaRPr>
          </a:p>
          <a:p>
            <a:pPr algn="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David Morales, Director of Technology</a:t>
            </a:r>
            <a:endParaRPr lang="en-US" sz="1600" dirty="0">
              <a:solidFill>
                <a:srgbClr val="000000"/>
              </a:solidFill>
              <a:latin typeface="Montserrat" panose="00000500000000000000" pitchFamily="50" charset="0"/>
            </a:endParaRPr>
          </a:p>
        </p:txBody>
      </p:sp>
      <p:sp>
        <p:nvSpPr>
          <p:cNvPr id="8" name="TextBox 7">
            <a:extLst>
              <a:ext uri="{FF2B5EF4-FFF2-40B4-BE49-F238E27FC236}">
                <a16:creationId xmlns:a16="http://schemas.microsoft.com/office/drawing/2014/main" id="{EC0B6D8A-7D66-4AB7-9ACE-1A5B00E90158}"/>
              </a:ext>
            </a:extLst>
          </p:cNvPr>
          <p:cNvSpPr txBox="1"/>
          <p:nvPr/>
        </p:nvSpPr>
        <p:spPr>
          <a:xfrm>
            <a:off x="4632437" y="3087588"/>
            <a:ext cx="1808180" cy="1862048"/>
          </a:xfrm>
          <a:prstGeom prst="rect">
            <a:avLst/>
          </a:prstGeom>
          <a:noFill/>
        </p:spPr>
        <p:txBody>
          <a:bodyPr wrap="square" rtlCol="0">
            <a:spAutoFit/>
          </a:bodyPr>
          <a:lstStyle/>
          <a:p>
            <a:r>
              <a:rPr lang="en-US" sz="11500" dirty="0">
                <a:latin typeface="Elephant" panose="02020904090505020303" pitchFamily="18" charset="0"/>
              </a:rPr>
              <a:t>“</a:t>
            </a:r>
          </a:p>
        </p:txBody>
      </p:sp>
      <p:sp>
        <p:nvSpPr>
          <p:cNvPr id="11" name="Google Shape;137;p21">
            <a:extLst>
              <a:ext uri="{FF2B5EF4-FFF2-40B4-BE49-F238E27FC236}">
                <a16:creationId xmlns:a16="http://schemas.microsoft.com/office/drawing/2014/main" id="{2F8E722E-4173-4413-89CB-91ED521730DE}"/>
              </a:ext>
            </a:extLst>
          </p:cNvPr>
          <p:cNvSpPr txBox="1">
            <a:spLocks/>
          </p:cNvSpPr>
          <p:nvPr/>
        </p:nvSpPr>
        <p:spPr>
          <a:xfrm>
            <a:off x="4500282" y="713984"/>
            <a:ext cx="5163671" cy="45034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Success Story</a:t>
            </a:r>
          </a:p>
        </p:txBody>
      </p:sp>
      <p:pic>
        <p:nvPicPr>
          <p:cNvPr id="6" name="Picture 5" descr="A person raising his hands&#10;&#10;Description automatically generated with low confidence">
            <a:extLst>
              <a:ext uri="{FF2B5EF4-FFF2-40B4-BE49-F238E27FC236}">
                <a16:creationId xmlns:a16="http://schemas.microsoft.com/office/drawing/2014/main" id="{FFF9B6FE-8B24-4A1B-BBF4-A218DE3472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
            <a:ext cx="4343400" cy="6858000"/>
          </a:xfrm>
          <a:prstGeom prst="rect">
            <a:avLst/>
          </a:prstGeom>
        </p:spPr>
      </p:pic>
      <p:pic>
        <p:nvPicPr>
          <p:cNvPr id="9" name="Picture 8">
            <a:extLst>
              <a:ext uri="{FF2B5EF4-FFF2-40B4-BE49-F238E27FC236}">
                <a16:creationId xmlns:a16="http://schemas.microsoft.com/office/drawing/2014/main" id="{2259D5AE-8A69-488A-9C15-A46D53D35B05}"/>
              </a:ext>
            </a:extLst>
          </p:cNvPr>
          <p:cNvPicPr>
            <a:picLocks noChangeAspect="1"/>
          </p:cNvPicPr>
          <p:nvPr/>
        </p:nvPicPr>
        <p:blipFill>
          <a:blip r:embed="rId4"/>
          <a:srcRect/>
          <a:stretch/>
        </p:blipFill>
        <p:spPr>
          <a:xfrm>
            <a:off x="10594325" y="6306381"/>
            <a:ext cx="1210959" cy="339067"/>
          </a:xfrm>
          <a:prstGeom prst="rect">
            <a:avLst/>
          </a:prstGeom>
        </p:spPr>
      </p:pic>
    </p:spTree>
    <p:extLst>
      <p:ext uri="{BB962C8B-B14F-4D97-AF65-F5344CB8AC3E}">
        <p14:creationId xmlns:p14="http://schemas.microsoft.com/office/powerpoint/2010/main" val="297466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6D9A140-E0F2-41E6-ACD6-76FDFA177FE1}"/>
              </a:ext>
            </a:extLst>
          </p:cNvPr>
          <p:cNvSpPr txBox="1">
            <a:spLocks/>
          </p:cNvSpPr>
          <p:nvPr/>
        </p:nvSpPr>
        <p:spPr>
          <a:xfrm>
            <a:off x="614737" y="1292727"/>
            <a:ext cx="10203937" cy="257964"/>
          </a:xfrm>
          <a:prstGeom prst="rect">
            <a:avLst/>
          </a:prstGeom>
        </p:spPr>
        <p:txBody>
          <a:bodyPr vert="horz" lIns="134195" tIns="67098" rIns="134195" bIns="6709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800" dirty="0">
                <a:solidFill>
                  <a:srgbClr val="80A2D5"/>
                </a:solidFill>
                <a:latin typeface="Century Gothic" panose="020B0502020202020204" pitchFamily="34" charset="0"/>
              </a:rPr>
              <a:t>A single solution for transforming efficiency in any district</a:t>
            </a:r>
          </a:p>
        </p:txBody>
      </p:sp>
      <p:sp>
        <p:nvSpPr>
          <p:cNvPr id="10" name="TextBox 9">
            <a:extLst>
              <a:ext uri="{FF2B5EF4-FFF2-40B4-BE49-F238E27FC236}">
                <a16:creationId xmlns:a16="http://schemas.microsoft.com/office/drawing/2014/main" id="{52BE764B-DDF1-41BC-9640-17144BDBD10D}"/>
              </a:ext>
            </a:extLst>
          </p:cNvPr>
          <p:cNvSpPr txBox="1"/>
          <p:nvPr/>
        </p:nvSpPr>
        <p:spPr>
          <a:xfrm>
            <a:off x="614737" y="5646731"/>
            <a:ext cx="7417835" cy="461665"/>
          </a:xfrm>
          <a:prstGeom prst="rect">
            <a:avLst/>
          </a:prstGeom>
          <a:noFill/>
        </p:spPr>
        <p:txBody>
          <a:bodyPr wrap="square">
            <a:spAutoFit/>
          </a:bodyPr>
          <a:lstStyle/>
          <a:p>
            <a:pPr marR="0" lvl="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This is an Estimate only. Final numbers will be provided upon a formal scoping engagement and completion of a Statement of Work.</a:t>
            </a:r>
            <a:r>
              <a:rPr lang="en-US" sz="1200" dirty="0">
                <a:latin typeface="Century Gothic" panose="020B0502020202020204" pitchFamily="34" charset="0"/>
                <a:ea typeface="Calibri" panose="020F0502020204030204" pitchFamily="34" charset="0"/>
                <a:cs typeface="Times New Roman" panose="02020603050405020304" pitchFamily="18" charset="0"/>
              </a:rPr>
              <a:t> </a:t>
            </a:r>
            <a:r>
              <a:rPr lang="en-US" sz="1200" dirty="0">
                <a:effectLst/>
                <a:latin typeface="Century Gothic" panose="020B0502020202020204" pitchFamily="34" charset="0"/>
                <a:ea typeface="Calibri" panose="020F0502020204030204" pitchFamily="34" charset="0"/>
                <a:cs typeface="Times New Roman" panose="02020603050405020304" pitchFamily="18" charset="0"/>
              </a:rPr>
              <a:t>Quote is valid for 30 days from quote date.</a:t>
            </a:r>
          </a:p>
        </p:txBody>
      </p:sp>
      <p:sp>
        <p:nvSpPr>
          <p:cNvPr id="11" name="TextBox 10">
            <a:extLst>
              <a:ext uri="{FF2B5EF4-FFF2-40B4-BE49-F238E27FC236}">
                <a16:creationId xmlns:a16="http://schemas.microsoft.com/office/drawing/2014/main" id="{4B2A7E09-BFAA-4A9C-9705-996787102508}"/>
              </a:ext>
            </a:extLst>
          </p:cNvPr>
          <p:cNvSpPr txBox="1"/>
          <p:nvPr/>
        </p:nvSpPr>
        <p:spPr>
          <a:xfrm>
            <a:off x="614738" y="1752974"/>
            <a:ext cx="7527179" cy="4308872"/>
          </a:xfrm>
          <a:prstGeom prst="rect">
            <a:avLst/>
          </a:prstGeom>
          <a:noFill/>
        </p:spPr>
        <p:txBody>
          <a:bodyPr wrap="square" rtlCol="0">
            <a:spAutoFit/>
          </a:bodyPr>
          <a:lstStyle/>
          <a:p>
            <a:pPr>
              <a:tabLst>
                <a:tab pos="1712913" algn="l"/>
              </a:tabLst>
            </a:pPr>
            <a:r>
              <a:rPr lang="en-US" sz="1800" dirty="0">
                <a:latin typeface="Century Gothic" panose="020B0502020202020204" pitchFamily="34" charset="0"/>
              </a:rPr>
              <a:t>Square 9’s Education Essentials Bundle includes:</a:t>
            </a:r>
          </a:p>
          <a:p>
            <a:endParaRPr lang="en-US" sz="1800" dirty="0">
              <a:latin typeface="Century Gothic" panose="020B0502020202020204" pitchFamily="34" charset="0"/>
            </a:endParaRPr>
          </a:p>
          <a:p>
            <a:pPr marL="503240" indent="-503240">
              <a:spcAft>
                <a:spcPts val="600"/>
              </a:spcAft>
              <a:buFont typeface="Arial" panose="020B0604020202020204" pitchFamily="34" charset="0"/>
              <a:buChar char="•"/>
            </a:pPr>
            <a:r>
              <a:rPr lang="en-US" sz="1800" dirty="0">
                <a:latin typeface="Century Gothic" panose="020B0502020202020204" pitchFamily="34" charset="0"/>
              </a:rPr>
              <a:t>GlobalSearch Cloud for Workgroups </a:t>
            </a:r>
            <a:br>
              <a:rPr lang="en-US" sz="1800" dirty="0">
                <a:latin typeface="Century Gothic" panose="020B0502020202020204" pitchFamily="34" charset="0"/>
              </a:rPr>
            </a:br>
            <a:r>
              <a:rPr lang="en-US" sz="1800" dirty="0">
                <a:latin typeface="Century Gothic" panose="020B0502020202020204" pitchFamily="34" charset="0"/>
              </a:rPr>
              <a:t>(3 concurrent users)</a:t>
            </a:r>
          </a:p>
          <a:p>
            <a:pPr marL="503240" indent="-503240">
              <a:spcAft>
                <a:spcPts val="600"/>
              </a:spcAft>
              <a:buFont typeface="Arial" panose="020B0604020202020204" pitchFamily="34" charset="0"/>
              <a:buChar char="•"/>
            </a:pPr>
            <a:r>
              <a:rPr lang="en-US" sz="1800" dirty="0">
                <a:latin typeface="Century Gothic" panose="020B0502020202020204" pitchFamily="34" charset="0"/>
              </a:rPr>
              <a:t>50 GB Cloud Storage  </a:t>
            </a:r>
          </a:p>
          <a:p>
            <a:pPr marL="503240" indent="-503240">
              <a:spcAft>
                <a:spcPts val="600"/>
              </a:spcAft>
              <a:buFont typeface="Arial" panose="020B0604020202020204" pitchFamily="34" charset="0"/>
              <a:buChar char="•"/>
            </a:pPr>
            <a:r>
              <a:rPr lang="en-US" sz="1800" dirty="0">
                <a:latin typeface="Century Gothic" panose="020B0502020202020204" pitchFamily="34" charset="0"/>
              </a:rPr>
              <a:t>Cloud Transformation Services for up to 1,000 pages per day</a:t>
            </a:r>
          </a:p>
          <a:p>
            <a:pPr marL="503240" indent="-503240">
              <a:spcAft>
                <a:spcPts val="600"/>
              </a:spcAft>
              <a:buFont typeface="Arial" panose="020B0604020202020204" pitchFamily="34" charset="0"/>
              <a:buChar char="•"/>
            </a:pPr>
            <a:r>
              <a:rPr lang="en-US" sz="1800" dirty="0">
                <a:latin typeface="Century Gothic" panose="020B0502020202020204" pitchFamily="34" charset="0"/>
              </a:rPr>
              <a:t>Two GlobalForms enabled workflows</a:t>
            </a:r>
          </a:p>
          <a:p>
            <a:pPr marL="503240" indent="-503240">
              <a:spcAft>
                <a:spcPts val="600"/>
              </a:spcAft>
              <a:buFont typeface="Arial" panose="020B0604020202020204" pitchFamily="34" charset="0"/>
              <a:buChar char="•"/>
            </a:pPr>
            <a:r>
              <a:rPr lang="en-US" sz="1800" dirty="0">
                <a:latin typeface="Century Gothic" panose="020B0502020202020204" pitchFamily="34" charset="0"/>
              </a:rPr>
              <a:t>Access to the Square 9 Solutions Delivery Network</a:t>
            </a:r>
          </a:p>
          <a:p>
            <a:pPr marL="503240" indent="-503240">
              <a:spcAft>
                <a:spcPts val="600"/>
              </a:spcAft>
              <a:buFont typeface="Arial" panose="020B0604020202020204" pitchFamily="34" charset="0"/>
              <a:buChar char="•"/>
            </a:pPr>
            <a:r>
              <a:rPr lang="en-US" sz="1800" dirty="0">
                <a:latin typeface="Century Gothic" panose="020B0502020202020204" pitchFamily="34" charset="0"/>
              </a:rPr>
              <a:t>Free use of the Square 9 Forms Library</a:t>
            </a:r>
          </a:p>
          <a:p>
            <a:pPr marL="503240" indent="-503240">
              <a:spcAft>
                <a:spcPts val="600"/>
              </a:spcAft>
              <a:buFont typeface="Arial" panose="020B0604020202020204" pitchFamily="34" charset="0"/>
              <a:buChar char="•"/>
            </a:pPr>
            <a:r>
              <a:rPr lang="en-US" sz="1800" dirty="0">
                <a:latin typeface="Century Gothic" panose="020B0502020202020204" pitchFamily="34" charset="0"/>
              </a:rPr>
              <a:t>Unlimited Online Education</a:t>
            </a:r>
          </a:p>
          <a:p>
            <a:pPr marL="503240" indent="-503240">
              <a:spcAft>
                <a:spcPts val="600"/>
              </a:spcAft>
              <a:buFont typeface="Arial" panose="020B0604020202020204" pitchFamily="34" charset="0"/>
              <a:buChar char="•"/>
            </a:pPr>
            <a:r>
              <a:rPr lang="en-US" sz="1800" dirty="0">
                <a:latin typeface="Century Gothic" panose="020B0502020202020204" pitchFamily="34" charset="0"/>
              </a:rPr>
              <a:t>One Day of Professional Services for delivery and training</a:t>
            </a:r>
          </a:p>
          <a:p>
            <a:endParaRPr lang="en-US" sz="1800" dirty="0">
              <a:latin typeface="Century Gothic" panose="020B0502020202020204" pitchFamily="34" charset="0"/>
            </a:endParaRPr>
          </a:p>
          <a:p>
            <a:endParaRPr lang="en-US" sz="1800" dirty="0">
              <a:solidFill>
                <a:srgbClr val="002060"/>
              </a:solidFill>
              <a:latin typeface="Century Gothic" panose="020B0502020202020204" pitchFamily="34" charset="0"/>
            </a:endParaRPr>
          </a:p>
        </p:txBody>
      </p:sp>
      <p:sp>
        <p:nvSpPr>
          <p:cNvPr id="12" name="Google Shape;137;p21">
            <a:extLst>
              <a:ext uri="{FF2B5EF4-FFF2-40B4-BE49-F238E27FC236}">
                <a16:creationId xmlns:a16="http://schemas.microsoft.com/office/drawing/2014/main" id="{E26E70B1-DC25-4E39-83CC-35B1CC011604}"/>
              </a:ext>
            </a:extLst>
          </p:cNvPr>
          <p:cNvSpPr txBox="1">
            <a:spLocks noGrp="1"/>
          </p:cNvSpPr>
          <p:nvPr>
            <p:ph type="title"/>
          </p:nvPr>
        </p:nvSpPr>
        <p:spPr>
          <a:xfrm>
            <a:off x="614738" y="713984"/>
            <a:ext cx="10934205" cy="450345"/>
          </a:xfrm>
          <a:prstGeom prst="rect">
            <a:avLst/>
          </a:prstGeom>
          <a:noFill/>
          <a:ln>
            <a:noFill/>
          </a:ln>
        </p:spPr>
        <p:txBody>
          <a:bodyPr spcFirstLastPara="1" wrap="square" lIns="91425" tIns="45700" rIns="91425" bIns="45700" anchor="ctr" anchorCtr="0">
            <a:noAutofit/>
          </a:bodyPr>
          <a:lstStyle/>
          <a:p>
            <a:pPr algn="l">
              <a:buSzPts val="3959"/>
            </a:pPr>
            <a:r>
              <a:rPr lang="en-US" b="0" cap="none" dirty="0">
                <a:solidFill>
                  <a:schemeClr val="tx1"/>
                </a:solidFill>
                <a:latin typeface="Century Gothic" panose="020B0502020202020204" pitchFamily="34" charset="0"/>
              </a:rPr>
              <a:t>Product Name Proposal</a:t>
            </a:r>
          </a:p>
        </p:txBody>
      </p:sp>
      <p:pic>
        <p:nvPicPr>
          <p:cNvPr id="18" name="Picture 17">
            <a:extLst>
              <a:ext uri="{FF2B5EF4-FFF2-40B4-BE49-F238E27FC236}">
                <a16:creationId xmlns:a16="http://schemas.microsoft.com/office/drawing/2014/main" id="{D382B77E-CDCE-4663-A5DF-0C136A8D7E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05381" y="0"/>
            <a:ext cx="2943561" cy="6858000"/>
          </a:xfrm>
          <a:prstGeom prst="rect">
            <a:avLst/>
          </a:prstGeom>
        </p:spPr>
      </p:pic>
    </p:spTree>
    <p:extLst>
      <p:ext uri="{BB962C8B-B14F-4D97-AF65-F5344CB8AC3E}">
        <p14:creationId xmlns:p14="http://schemas.microsoft.com/office/powerpoint/2010/main" val="1789964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D43FF1D-D106-476B-B010-397803DB762E}"/>
              </a:ext>
            </a:extLst>
          </p:cNvPr>
          <p:cNvGraphicFramePr>
            <a:graphicFrameLocks noGrp="1"/>
          </p:cNvGraphicFramePr>
          <p:nvPr>
            <p:extLst>
              <p:ext uri="{D42A27DB-BD31-4B8C-83A1-F6EECF244321}">
                <p14:modId xmlns:p14="http://schemas.microsoft.com/office/powerpoint/2010/main" val="4063475572"/>
              </p:ext>
            </p:extLst>
          </p:nvPr>
        </p:nvGraphicFramePr>
        <p:xfrm>
          <a:off x="614738" y="1455787"/>
          <a:ext cx="10707686" cy="4114800"/>
        </p:xfrm>
        <a:graphic>
          <a:graphicData uri="http://schemas.openxmlformats.org/drawingml/2006/table">
            <a:tbl>
              <a:tblPr firstRow="1" firstCol="1" bandRow="1">
                <a:tableStyleId>{073A0DAA-6AF3-43AB-8588-CEC1D06C72B9}</a:tableStyleId>
              </a:tblPr>
              <a:tblGrid>
                <a:gridCol w="7910697">
                  <a:extLst>
                    <a:ext uri="{9D8B030D-6E8A-4147-A177-3AD203B41FA5}">
                      <a16:colId xmlns:a16="http://schemas.microsoft.com/office/drawing/2014/main" val="2596367954"/>
                    </a:ext>
                  </a:extLst>
                </a:gridCol>
                <a:gridCol w="2796989">
                  <a:extLst>
                    <a:ext uri="{9D8B030D-6E8A-4147-A177-3AD203B41FA5}">
                      <a16:colId xmlns:a16="http://schemas.microsoft.com/office/drawing/2014/main" val="2279247924"/>
                    </a:ext>
                  </a:extLst>
                </a:gridCol>
              </a:tblGrid>
              <a:tr h="457200">
                <a:tc>
                  <a:txBody>
                    <a:bodyPr/>
                    <a:lstStyle/>
                    <a:p>
                      <a:pPr marL="0" marR="0">
                        <a:lnSpc>
                          <a:spcPct val="107000"/>
                        </a:lnSpc>
                        <a:spcBef>
                          <a:spcPts val="0"/>
                        </a:spcBef>
                        <a:spcAft>
                          <a:spcPts val="0"/>
                        </a:spcAft>
                      </a:pPr>
                      <a:r>
                        <a:rPr lang="en-US" sz="2000" dirty="0">
                          <a:effectLst/>
                        </a:rPr>
                        <a:t>Description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rPr>
                        <a:t>Qty.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0314938"/>
                  </a:ext>
                </a:extLst>
              </a:tr>
              <a:tr h="457200">
                <a:tc>
                  <a:txBody>
                    <a:bodyPr/>
                    <a:lstStyle/>
                    <a:p>
                      <a:pPr marL="0" marR="0">
                        <a:lnSpc>
                          <a:spcPct val="107000"/>
                        </a:lnSpc>
                        <a:spcBef>
                          <a:spcPts val="0"/>
                        </a:spcBef>
                        <a:spcAft>
                          <a:spcPts val="0"/>
                        </a:spcAft>
                      </a:pPr>
                      <a:r>
                        <a:rPr lang="en-US" sz="2000" b="0" dirty="0">
                          <a:solidFill>
                            <a:schemeClr val="tx1"/>
                          </a:solidFill>
                          <a:effectLst/>
                        </a:rPr>
                        <a:t>Solution License</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5F6"/>
                    </a:solidFill>
                  </a:tcPr>
                </a:tc>
                <a:tc>
                  <a:txBody>
                    <a:bodyPr/>
                    <a:lstStyle/>
                    <a:p>
                      <a:pPr marL="0" marR="0" algn="ctr">
                        <a:lnSpc>
                          <a:spcPct val="107000"/>
                        </a:lnSpc>
                        <a:spcBef>
                          <a:spcPts val="0"/>
                        </a:spcBef>
                        <a:spcAft>
                          <a:spcPts val="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5F6"/>
                    </a:solidFill>
                  </a:tcPr>
                </a:tc>
                <a:extLst>
                  <a:ext uri="{0D108BD9-81ED-4DB2-BD59-A6C34878D82A}">
                    <a16:rowId xmlns:a16="http://schemas.microsoft.com/office/drawing/2014/main" val="3982229015"/>
                  </a:ext>
                </a:extLst>
              </a:tr>
              <a:tr h="457200">
                <a:tc>
                  <a:txBody>
                    <a:bodyPr/>
                    <a:lstStyle/>
                    <a:p>
                      <a:pPr marL="0" marR="0">
                        <a:lnSpc>
                          <a:spcPct val="107000"/>
                        </a:lnSpc>
                        <a:spcBef>
                          <a:spcPts val="0"/>
                        </a:spcBef>
                        <a:spcAft>
                          <a:spcPts val="0"/>
                        </a:spcAft>
                      </a:pPr>
                      <a:r>
                        <a:rPr lang="en-US" sz="2000" b="0" dirty="0">
                          <a:solidFill>
                            <a:schemeClr val="tx1"/>
                          </a:solidFill>
                          <a:effectLst/>
                        </a:rPr>
                        <a:t>Implementation Services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0" dirty="0">
                          <a:solidFill>
                            <a:schemeClr val="tx1"/>
                          </a:solidFill>
                          <a:effectLst/>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1014169"/>
                  </a:ext>
                </a:extLst>
              </a:tr>
              <a:tr h="457200">
                <a:tc>
                  <a:txBody>
                    <a:bodyPr/>
                    <a:lstStyle/>
                    <a:p>
                      <a:pPr marL="0" marR="0">
                        <a:lnSpc>
                          <a:spcPct val="107000"/>
                        </a:lnSpc>
                        <a:spcBef>
                          <a:spcPts val="0"/>
                        </a:spcBef>
                        <a:spcAft>
                          <a:spcPts val="0"/>
                        </a:spcAft>
                      </a:pPr>
                      <a:r>
                        <a:rPr lang="en-US" sz="2000" b="1" dirty="0">
                          <a:effectLst/>
                        </a:rPr>
                        <a:t>Summary</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solidFill>
                            <a:schemeClr val="bg1"/>
                          </a:solidFill>
                          <a:effectLst/>
                        </a:rPr>
                        <a:t>Investment</a:t>
                      </a:r>
                      <a:endPar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3429944"/>
                  </a:ext>
                </a:extLst>
              </a:tr>
              <a:tr h="457200">
                <a:tc>
                  <a:txBody>
                    <a:bodyPr/>
                    <a:lstStyle/>
                    <a:p>
                      <a:pPr marL="0" marR="0">
                        <a:lnSpc>
                          <a:spcPct val="107000"/>
                        </a:lnSpc>
                        <a:spcBef>
                          <a:spcPts val="0"/>
                        </a:spcBef>
                        <a:spcAft>
                          <a:spcPts val="0"/>
                        </a:spcAft>
                      </a:pPr>
                      <a:r>
                        <a:rPr lang="en-US" sz="2000" b="0" dirty="0">
                          <a:solidFill>
                            <a:schemeClr val="tx1"/>
                          </a:solidFill>
                          <a:effectLst/>
                        </a:rPr>
                        <a:t>Software Subscription Details</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5F6"/>
                    </a:solidFill>
                  </a:tcPr>
                </a:tc>
                <a:tc>
                  <a:txBody>
                    <a:bodyPr/>
                    <a:lstStyle/>
                    <a:p>
                      <a:pPr marL="0" marR="0" algn="ctr">
                        <a:lnSpc>
                          <a:spcPct val="107000"/>
                        </a:lnSpc>
                        <a:spcBef>
                          <a:spcPts val="0"/>
                        </a:spcBef>
                        <a:spcAft>
                          <a:spcPts val="0"/>
                        </a:spcAft>
                      </a:pPr>
                      <a:r>
                        <a:rPr lang="en-US" sz="2000" b="0" dirty="0">
                          <a:solidFill>
                            <a:schemeClr val="tx1"/>
                          </a:solidFill>
                          <a:effectLst/>
                        </a:rPr>
                        <a:t>$X,XXX.XX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5F6"/>
                    </a:solidFill>
                  </a:tcPr>
                </a:tc>
                <a:extLst>
                  <a:ext uri="{0D108BD9-81ED-4DB2-BD59-A6C34878D82A}">
                    <a16:rowId xmlns:a16="http://schemas.microsoft.com/office/drawing/2014/main" val="545517790"/>
                  </a:ext>
                </a:extLst>
              </a:tr>
              <a:tr h="457200">
                <a:tc>
                  <a:txBody>
                    <a:bodyPr/>
                    <a:lstStyle/>
                    <a:p>
                      <a:pPr marL="0" marR="0">
                        <a:lnSpc>
                          <a:spcPct val="107000"/>
                        </a:lnSpc>
                        <a:spcBef>
                          <a:spcPts val="0"/>
                        </a:spcBef>
                        <a:spcAft>
                          <a:spcPts val="0"/>
                        </a:spcAft>
                      </a:pPr>
                      <a:r>
                        <a:rPr lang="en-US" sz="2000" b="0" dirty="0">
                          <a:solidFill>
                            <a:schemeClr val="tx1"/>
                          </a:solidFill>
                          <a:effectLst/>
                        </a:rPr>
                        <a:t>Line Item – Support?</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0" dirty="0">
                          <a:solidFill>
                            <a:schemeClr val="tx1"/>
                          </a:solidFill>
                          <a:effectLst/>
                        </a:rPr>
                        <a:t>$X,XXX.XX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001316"/>
                  </a:ext>
                </a:extLst>
              </a:tr>
              <a:tr h="457200">
                <a:tc>
                  <a:txBody>
                    <a:bodyPr/>
                    <a:lstStyle/>
                    <a:p>
                      <a:pPr marL="0" marR="0">
                        <a:lnSpc>
                          <a:spcPct val="107000"/>
                        </a:lnSpc>
                        <a:spcBef>
                          <a:spcPts val="0"/>
                        </a:spcBef>
                        <a:spcAft>
                          <a:spcPts val="0"/>
                        </a:spcAft>
                      </a:pPr>
                      <a:r>
                        <a:rPr lang="en-US" sz="2000" b="0" dirty="0">
                          <a:solidFill>
                            <a:schemeClr val="tx1"/>
                          </a:solidFill>
                          <a:effectLst/>
                        </a:rPr>
                        <a:t>Line Item - Implementation Services (one-time investment)?</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5F6"/>
                    </a:solidFill>
                  </a:tcPr>
                </a:tc>
                <a:tc>
                  <a:txBody>
                    <a:bodyPr/>
                    <a:lstStyle/>
                    <a:p>
                      <a:pPr marL="0" marR="0" algn="ctr">
                        <a:lnSpc>
                          <a:spcPct val="107000"/>
                        </a:lnSpc>
                        <a:spcBef>
                          <a:spcPts val="0"/>
                        </a:spcBef>
                        <a:spcAft>
                          <a:spcPts val="0"/>
                        </a:spcAft>
                      </a:pPr>
                      <a:r>
                        <a:rPr lang="en-US" sz="2000" b="0" dirty="0">
                          <a:solidFill>
                            <a:schemeClr val="tx1"/>
                          </a:solidFill>
                          <a:effectLst/>
                        </a:rPr>
                        <a:t>$X,XXX.XX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5F6"/>
                    </a:solidFill>
                  </a:tcPr>
                </a:tc>
                <a:extLst>
                  <a:ext uri="{0D108BD9-81ED-4DB2-BD59-A6C34878D82A}">
                    <a16:rowId xmlns:a16="http://schemas.microsoft.com/office/drawing/2014/main" val="3302853606"/>
                  </a:ext>
                </a:extLst>
              </a:tr>
              <a:tr h="457200">
                <a:tc>
                  <a:txBody>
                    <a:bodyPr/>
                    <a:lstStyle/>
                    <a:p>
                      <a:pPr marL="0" marR="0">
                        <a:lnSpc>
                          <a:spcPct val="107000"/>
                        </a:lnSpc>
                        <a:spcBef>
                          <a:spcPts val="0"/>
                        </a:spcBef>
                        <a:spcAft>
                          <a:spcPts val="0"/>
                        </a:spcAft>
                      </a:pPr>
                      <a:r>
                        <a:rPr lang="en-US" sz="2000" b="0" dirty="0">
                          <a:solidFill>
                            <a:schemeClr val="tx1"/>
                          </a:solidFill>
                          <a:effectLst/>
                        </a:rPr>
                        <a:t>Line Item</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0" dirty="0">
                          <a:solidFill>
                            <a:schemeClr val="tx1"/>
                          </a:solidFill>
                          <a:effectLst/>
                        </a:rPr>
                        <a:t>$X,XXX.XX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602847"/>
                  </a:ext>
                </a:extLst>
              </a:tr>
              <a:tr h="457200">
                <a:tc>
                  <a:txBody>
                    <a:bodyPr/>
                    <a:lstStyle/>
                    <a:p>
                      <a:pPr marL="0" marR="0">
                        <a:lnSpc>
                          <a:spcPct val="107000"/>
                        </a:lnSpc>
                        <a:spcBef>
                          <a:spcPts val="0"/>
                        </a:spcBef>
                        <a:spcAft>
                          <a:spcPts val="0"/>
                        </a:spcAft>
                      </a:pPr>
                      <a:r>
                        <a:rPr lang="en-US" sz="2000" b="0" dirty="0">
                          <a:solidFill>
                            <a:schemeClr val="tx1"/>
                          </a:solidFill>
                          <a:effectLst/>
                        </a:rPr>
                        <a:t>Line Item</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5F6"/>
                    </a:solidFill>
                  </a:tcPr>
                </a:tc>
                <a:tc>
                  <a:txBody>
                    <a:bodyPr/>
                    <a:lstStyle/>
                    <a:p>
                      <a:pPr marL="0" marR="0" algn="ctr">
                        <a:lnSpc>
                          <a:spcPct val="107000"/>
                        </a:lnSpc>
                        <a:spcBef>
                          <a:spcPts val="0"/>
                        </a:spcBef>
                        <a:spcAft>
                          <a:spcPts val="0"/>
                        </a:spcAft>
                      </a:pPr>
                      <a:r>
                        <a:rPr lang="en-US" sz="2000" b="0" dirty="0">
                          <a:solidFill>
                            <a:schemeClr val="tx1"/>
                          </a:solidFill>
                          <a:effectLst/>
                        </a:rPr>
                        <a:t>$X,XXX.XX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5F6"/>
                    </a:solidFill>
                  </a:tcPr>
                </a:tc>
                <a:extLst>
                  <a:ext uri="{0D108BD9-81ED-4DB2-BD59-A6C34878D82A}">
                    <a16:rowId xmlns:a16="http://schemas.microsoft.com/office/drawing/2014/main" val="1404928679"/>
                  </a:ext>
                </a:extLst>
              </a:tr>
            </a:tbl>
          </a:graphicData>
        </a:graphic>
      </p:graphicFrame>
      <p:sp>
        <p:nvSpPr>
          <p:cNvPr id="6" name="TextBox 5">
            <a:extLst>
              <a:ext uri="{FF2B5EF4-FFF2-40B4-BE49-F238E27FC236}">
                <a16:creationId xmlns:a16="http://schemas.microsoft.com/office/drawing/2014/main" id="{56BB02D4-4E6C-473C-A315-0FA375899C1E}"/>
              </a:ext>
            </a:extLst>
          </p:cNvPr>
          <p:cNvSpPr txBox="1"/>
          <p:nvPr/>
        </p:nvSpPr>
        <p:spPr>
          <a:xfrm>
            <a:off x="614738" y="5744231"/>
            <a:ext cx="10187365" cy="461665"/>
          </a:xfrm>
          <a:prstGeom prst="rect">
            <a:avLst/>
          </a:prstGeom>
          <a:noFill/>
        </p:spPr>
        <p:txBody>
          <a:bodyPr wrap="square" rtlCol="0">
            <a:spAutoFit/>
          </a:bodyPr>
          <a:lstStyle/>
          <a:p>
            <a:pPr marR="0" lvl="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This is an Estimate only. Final numbers will be provided upon a formal scoping engagement and completion of a Statement of Work. Quote is valid for 30 days from quote date. Pricing is in U.S. dollars. Prices do not include applicable taxes.</a:t>
            </a:r>
          </a:p>
        </p:txBody>
      </p:sp>
      <p:sp>
        <p:nvSpPr>
          <p:cNvPr id="9" name="Google Shape;137;p21">
            <a:extLst>
              <a:ext uri="{FF2B5EF4-FFF2-40B4-BE49-F238E27FC236}">
                <a16:creationId xmlns:a16="http://schemas.microsoft.com/office/drawing/2014/main" id="{86814D4B-193B-40A6-B04B-7CEBF134E9B3}"/>
              </a:ext>
            </a:extLst>
          </p:cNvPr>
          <p:cNvSpPr txBox="1">
            <a:spLocks/>
          </p:cNvSpPr>
          <p:nvPr/>
        </p:nvSpPr>
        <p:spPr>
          <a:xfrm>
            <a:off x="614738" y="713984"/>
            <a:ext cx="10934205" cy="45034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Project Investment</a:t>
            </a:r>
          </a:p>
        </p:txBody>
      </p:sp>
      <p:pic>
        <p:nvPicPr>
          <p:cNvPr id="8" name="Picture 7">
            <a:extLst>
              <a:ext uri="{FF2B5EF4-FFF2-40B4-BE49-F238E27FC236}">
                <a16:creationId xmlns:a16="http://schemas.microsoft.com/office/drawing/2014/main" id="{426F65D7-F1AE-44F8-ADF2-E60A07AFD2F7}"/>
              </a:ext>
            </a:extLst>
          </p:cNvPr>
          <p:cNvPicPr>
            <a:picLocks noChangeAspect="1"/>
          </p:cNvPicPr>
          <p:nvPr/>
        </p:nvPicPr>
        <p:blipFill>
          <a:blip r:embed="rId3"/>
          <a:srcRect/>
          <a:stretch/>
        </p:blipFill>
        <p:spPr>
          <a:xfrm>
            <a:off x="10594325" y="6306381"/>
            <a:ext cx="1210959" cy="339067"/>
          </a:xfrm>
          <a:prstGeom prst="rect">
            <a:avLst/>
          </a:prstGeom>
        </p:spPr>
      </p:pic>
    </p:spTree>
    <p:extLst>
      <p:ext uri="{BB962C8B-B14F-4D97-AF65-F5344CB8AC3E}">
        <p14:creationId xmlns:p14="http://schemas.microsoft.com/office/powerpoint/2010/main" val="1836290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FCFEA74-AB62-4709-B838-61B81FECEAFF}"/>
              </a:ext>
            </a:extLst>
          </p:cNvPr>
          <p:cNvGraphicFramePr>
            <a:graphicFrameLocks noGrp="1"/>
          </p:cNvGraphicFramePr>
          <p:nvPr>
            <p:extLst>
              <p:ext uri="{D42A27DB-BD31-4B8C-83A1-F6EECF244321}">
                <p14:modId xmlns:p14="http://schemas.microsoft.com/office/powerpoint/2010/main" val="1815307711"/>
              </p:ext>
            </p:extLst>
          </p:nvPr>
        </p:nvGraphicFramePr>
        <p:xfrm>
          <a:off x="713233" y="1445219"/>
          <a:ext cx="10934206" cy="4443893"/>
        </p:xfrm>
        <a:graphic>
          <a:graphicData uri="http://schemas.openxmlformats.org/drawingml/2006/table">
            <a:tbl>
              <a:tblPr firstRow="1" firstCol="1" bandRow="1">
                <a:tableStyleId>{073A0DAA-6AF3-43AB-8588-CEC1D06C72B9}</a:tableStyleId>
              </a:tblPr>
              <a:tblGrid>
                <a:gridCol w="4006094">
                  <a:extLst>
                    <a:ext uri="{9D8B030D-6E8A-4147-A177-3AD203B41FA5}">
                      <a16:colId xmlns:a16="http://schemas.microsoft.com/office/drawing/2014/main" val="2678980280"/>
                    </a:ext>
                  </a:extLst>
                </a:gridCol>
                <a:gridCol w="1170687">
                  <a:extLst>
                    <a:ext uri="{9D8B030D-6E8A-4147-A177-3AD203B41FA5}">
                      <a16:colId xmlns:a16="http://schemas.microsoft.com/office/drawing/2014/main" val="1162838229"/>
                    </a:ext>
                  </a:extLst>
                </a:gridCol>
                <a:gridCol w="608758">
                  <a:extLst>
                    <a:ext uri="{9D8B030D-6E8A-4147-A177-3AD203B41FA5}">
                      <a16:colId xmlns:a16="http://schemas.microsoft.com/office/drawing/2014/main" val="591353212"/>
                    </a:ext>
                  </a:extLst>
                </a:gridCol>
                <a:gridCol w="3725047">
                  <a:extLst>
                    <a:ext uri="{9D8B030D-6E8A-4147-A177-3AD203B41FA5}">
                      <a16:colId xmlns:a16="http://schemas.microsoft.com/office/drawing/2014/main" val="3128747715"/>
                    </a:ext>
                  </a:extLst>
                </a:gridCol>
                <a:gridCol w="1423620">
                  <a:extLst>
                    <a:ext uri="{9D8B030D-6E8A-4147-A177-3AD203B41FA5}">
                      <a16:colId xmlns:a16="http://schemas.microsoft.com/office/drawing/2014/main" val="286397171"/>
                    </a:ext>
                  </a:extLst>
                </a:gridCol>
              </a:tblGrid>
              <a:tr h="316333">
                <a:tc gridSpan="2">
                  <a:txBody>
                    <a:bodyPr/>
                    <a:lstStyle/>
                    <a:p>
                      <a:pPr marL="0" marR="0" algn="ctr">
                        <a:lnSpc>
                          <a:spcPct val="115000"/>
                        </a:lnSpc>
                        <a:spcBef>
                          <a:spcPts val="0"/>
                        </a:spcBef>
                        <a:spcAft>
                          <a:spcPts val="0"/>
                        </a:spcAft>
                      </a:pPr>
                      <a:r>
                        <a:rPr lang="en-US" sz="1400" b="0" dirty="0">
                          <a:effectLst/>
                          <a:latin typeface="+mn-lt"/>
                        </a:rPr>
                        <a:t>Reduce to the Ridiculous - Cost</a:t>
                      </a:r>
                      <a:endParaRPr lang="en-US" sz="1400" b="0" dirty="0">
                        <a:effectLst/>
                        <a:latin typeface="+mn-lt"/>
                        <a:ea typeface="Calibri" panose="020F0502020204030204" pitchFamily="34" charset="0"/>
                        <a:cs typeface="Arial" panose="020B0604020202020204" pitchFamily="34" charset="0"/>
                      </a:endParaRPr>
                    </a:p>
                  </a:txBody>
                  <a:tcPr marL="58073" marR="58073"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200" dirty="0">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15000"/>
                        </a:lnSpc>
                        <a:spcBef>
                          <a:spcPts val="0"/>
                        </a:spcBef>
                        <a:spcAft>
                          <a:spcPts val="0"/>
                        </a:spcAft>
                      </a:pPr>
                      <a:r>
                        <a:rPr lang="en-US" sz="1400" b="0" dirty="0">
                          <a:effectLst/>
                          <a:latin typeface="+mn-lt"/>
                        </a:rPr>
                        <a:t>Reduce to the Ridiculous - ROI</a:t>
                      </a:r>
                      <a:endParaRPr lang="en-US" sz="1400" b="0" dirty="0">
                        <a:effectLst/>
                        <a:latin typeface="+mn-lt"/>
                        <a:ea typeface="Calibri" panose="020F0502020204030204" pitchFamily="34" charset="0"/>
                        <a:cs typeface="Arial" panose="020B0604020202020204" pitchFamily="34" charset="0"/>
                      </a:endParaRPr>
                    </a:p>
                  </a:txBody>
                  <a:tcPr marL="58073" marR="58073" marT="0" marB="0" anchor="ctr">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37295594"/>
                  </a:ext>
                </a:extLst>
              </a:tr>
              <a:tr h="227966">
                <a:tc>
                  <a:txBody>
                    <a:bodyPr/>
                    <a:lstStyle/>
                    <a:p>
                      <a:pPr marL="0" marR="0">
                        <a:lnSpc>
                          <a:spcPct val="115000"/>
                        </a:lnSpc>
                        <a:spcBef>
                          <a:spcPts val="0"/>
                        </a:spcBef>
                        <a:spcAft>
                          <a:spcPts val="0"/>
                        </a:spcAft>
                      </a:pPr>
                      <a:r>
                        <a:rPr lang="en-US" sz="1250" b="0" dirty="0">
                          <a:solidFill>
                            <a:schemeClr val="tx1"/>
                          </a:solidFill>
                          <a:effectLst/>
                          <a:latin typeface="+mn-lt"/>
                        </a:rPr>
                        <a:t>GlobalSearch Concurrent Licenses being Sold</a:t>
                      </a:r>
                      <a:endParaRPr lang="en-US" sz="1250" b="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3</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2">
                        <a:lumMod val="75000"/>
                      </a:schemeClr>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Profitable Operating Efficiency Gain per Hour</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$4.89</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3083665"/>
                  </a:ext>
                </a:extLst>
              </a:tr>
              <a:tr h="209485">
                <a:tc>
                  <a:txBody>
                    <a:bodyPr/>
                    <a:lstStyle/>
                    <a:p>
                      <a:pPr marL="0" marR="0">
                        <a:lnSpc>
                          <a:spcPct val="115000"/>
                        </a:lnSpc>
                        <a:spcBef>
                          <a:spcPts val="0"/>
                        </a:spcBef>
                        <a:spcAft>
                          <a:spcPts val="0"/>
                        </a:spcAft>
                      </a:pPr>
                      <a:r>
                        <a:rPr lang="en-US" sz="1250" b="0" dirty="0">
                          <a:solidFill>
                            <a:schemeClr val="tx1"/>
                          </a:solidFill>
                          <a:effectLst/>
                          <a:latin typeface="+mn-lt"/>
                        </a:rPr>
                        <a:t>Total Users of GlobalSearch expected</a:t>
                      </a:r>
                      <a:endParaRPr lang="en-US" sz="1250" b="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3</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2">
                        <a:lumMod val="75000"/>
                      </a:schemeClr>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Total Users of GlobalSearch expected</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3</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8402621"/>
                  </a:ext>
                </a:extLst>
              </a:tr>
              <a:tr h="209485">
                <a:tc>
                  <a:txBody>
                    <a:bodyPr/>
                    <a:lstStyle/>
                    <a:p>
                      <a:pPr marL="0" marR="0">
                        <a:lnSpc>
                          <a:spcPct val="115000"/>
                        </a:lnSpc>
                        <a:spcBef>
                          <a:spcPts val="0"/>
                        </a:spcBef>
                        <a:spcAft>
                          <a:spcPts val="0"/>
                        </a:spcAft>
                      </a:pPr>
                      <a:r>
                        <a:rPr lang="en-US" sz="1250" b="0">
                          <a:solidFill>
                            <a:schemeClr val="tx1"/>
                          </a:solidFill>
                          <a:effectLst/>
                          <a:latin typeface="+mn-lt"/>
                        </a:rPr>
                        <a:t>Cash Price or Lease Payment</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$16,120.00</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2">
                        <a:lumMod val="75000"/>
                      </a:schemeClr>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Total Per Hour Gain</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a:solidFill>
                            <a:schemeClr val="tx1"/>
                          </a:solidFill>
                          <a:effectLst/>
                          <a:latin typeface="+mn-lt"/>
                        </a:rPr>
                        <a:t>$14.67</a:t>
                      </a:r>
                      <a:endParaRPr lang="en-US" sz="125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666139"/>
                  </a:ext>
                </a:extLst>
              </a:tr>
              <a:tr h="197312">
                <a:tc>
                  <a:txBody>
                    <a:bodyPr/>
                    <a:lstStyle/>
                    <a:p>
                      <a:pPr marL="0" marR="0">
                        <a:lnSpc>
                          <a:spcPct val="115000"/>
                        </a:lnSpc>
                        <a:spcBef>
                          <a:spcPts val="0"/>
                        </a:spcBef>
                        <a:spcAft>
                          <a:spcPts val="0"/>
                        </a:spcAft>
                      </a:pPr>
                      <a:r>
                        <a:rPr lang="en-US" sz="1250" b="0">
                          <a:solidFill>
                            <a:schemeClr val="tx1"/>
                          </a:solidFill>
                          <a:effectLst/>
                          <a:latin typeface="+mn-lt"/>
                        </a:rPr>
                        <a:t>Term if Leased</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0</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2">
                        <a:lumMod val="75000"/>
                      </a:schemeClr>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a:solidFill>
                            <a:schemeClr val="tx1"/>
                          </a:solidFill>
                          <a:effectLst/>
                          <a:latin typeface="+mn-lt"/>
                        </a:rPr>
                        <a:t> </a:t>
                      </a:r>
                      <a:endParaRPr lang="en-US" sz="125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382829"/>
                  </a:ext>
                </a:extLst>
              </a:tr>
              <a:tr h="197312">
                <a:tc>
                  <a:txBody>
                    <a:bodyPr/>
                    <a:lstStyle/>
                    <a:p>
                      <a:pPr marL="0" marR="0">
                        <a:lnSpc>
                          <a:spcPct val="115000"/>
                        </a:lnSpc>
                        <a:spcBef>
                          <a:spcPts val="0"/>
                        </a:spcBef>
                        <a:spcAft>
                          <a:spcPts val="0"/>
                        </a:spcAft>
                      </a:pPr>
                      <a:r>
                        <a:rPr lang="en-US" sz="1250" b="0">
                          <a:solidFill>
                            <a:schemeClr val="tx1"/>
                          </a:solidFill>
                          <a:effectLst/>
                          <a:latin typeface="+mn-lt"/>
                        </a:rPr>
                        <a:t> </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7236940"/>
                  </a:ext>
                </a:extLst>
              </a:tr>
              <a:tr h="209485">
                <a:tc>
                  <a:txBody>
                    <a:bodyPr/>
                    <a:lstStyle/>
                    <a:p>
                      <a:pPr marL="0" marR="0">
                        <a:lnSpc>
                          <a:spcPct val="115000"/>
                        </a:lnSpc>
                        <a:spcBef>
                          <a:spcPts val="0"/>
                        </a:spcBef>
                        <a:spcAft>
                          <a:spcPts val="0"/>
                        </a:spcAft>
                      </a:pPr>
                      <a:r>
                        <a:rPr lang="en-US" sz="1250" b="0">
                          <a:solidFill>
                            <a:schemeClr val="tx1"/>
                          </a:solidFill>
                          <a:effectLst/>
                          <a:latin typeface="+mn-lt"/>
                        </a:rPr>
                        <a:t>Total Monthly Spend</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$268.67</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Total Daily Gain (8 hour working day)</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a:solidFill>
                            <a:schemeClr val="tx1"/>
                          </a:solidFill>
                          <a:effectLst/>
                          <a:latin typeface="+mn-lt"/>
                        </a:rPr>
                        <a:t>$117.39</a:t>
                      </a:r>
                      <a:endParaRPr lang="en-US" sz="125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82438304"/>
                  </a:ext>
                </a:extLst>
              </a:tr>
              <a:tr h="197312">
                <a:tc>
                  <a:txBody>
                    <a:bodyPr/>
                    <a:lstStyle/>
                    <a:p>
                      <a:pPr marL="0" marR="0">
                        <a:lnSpc>
                          <a:spcPct val="115000"/>
                        </a:lnSpc>
                        <a:spcBef>
                          <a:spcPts val="0"/>
                        </a:spcBef>
                        <a:spcAft>
                          <a:spcPts val="0"/>
                        </a:spcAft>
                      </a:pPr>
                      <a:r>
                        <a:rPr lang="en-US" sz="1250" b="0">
                          <a:solidFill>
                            <a:schemeClr val="tx1"/>
                          </a:solidFill>
                          <a:effectLst/>
                          <a:latin typeface="+mn-lt"/>
                        </a:rPr>
                        <a:t> </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4154098"/>
                  </a:ext>
                </a:extLst>
              </a:tr>
              <a:tr h="209485">
                <a:tc>
                  <a:txBody>
                    <a:bodyPr/>
                    <a:lstStyle/>
                    <a:p>
                      <a:pPr marL="0" marR="0">
                        <a:lnSpc>
                          <a:spcPct val="115000"/>
                        </a:lnSpc>
                        <a:spcBef>
                          <a:spcPts val="0"/>
                        </a:spcBef>
                        <a:spcAft>
                          <a:spcPts val="0"/>
                        </a:spcAft>
                      </a:pPr>
                      <a:r>
                        <a:rPr lang="en-US" sz="1250" b="0">
                          <a:solidFill>
                            <a:schemeClr val="tx1"/>
                          </a:solidFill>
                          <a:effectLst/>
                          <a:latin typeface="+mn-lt"/>
                        </a:rPr>
                        <a:t>Daily Spend (22 business days)</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$12.21</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Total Monthly Gain (22 business days)</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$2,582.53</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2359987"/>
                  </a:ext>
                </a:extLst>
              </a:tr>
              <a:tr h="197312">
                <a:tc>
                  <a:txBody>
                    <a:bodyPr/>
                    <a:lstStyle/>
                    <a:p>
                      <a:pPr marL="0" marR="0">
                        <a:lnSpc>
                          <a:spcPct val="115000"/>
                        </a:lnSpc>
                        <a:spcBef>
                          <a:spcPts val="0"/>
                        </a:spcBef>
                        <a:spcAft>
                          <a:spcPts val="0"/>
                        </a:spcAft>
                      </a:pPr>
                      <a:r>
                        <a:rPr lang="en-US" sz="1250" b="0">
                          <a:solidFill>
                            <a:schemeClr val="tx1"/>
                          </a:solidFill>
                          <a:effectLst/>
                          <a:latin typeface="+mn-lt"/>
                        </a:rPr>
                        <a:t> </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7104307"/>
                  </a:ext>
                </a:extLst>
              </a:tr>
              <a:tr h="209485">
                <a:tc>
                  <a:txBody>
                    <a:bodyPr/>
                    <a:lstStyle/>
                    <a:p>
                      <a:pPr marL="0" marR="0">
                        <a:lnSpc>
                          <a:spcPct val="115000"/>
                        </a:lnSpc>
                        <a:spcBef>
                          <a:spcPts val="0"/>
                        </a:spcBef>
                        <a:spcAft>
                          <a:spcPts val="0"/>
                        </a:spcAft>
                      </a:pPr>
                      <a:r>
                        <a:rPr lang="en-US" sz="1250" b="0">
                          <a:solidFill>
                            <a:schemeClr val="tx1"/>
                          </a:solidFill>
                          <a:effectLst/>
                          <a:latin typeface="+mn-lt"/>
                        </a:rPr>
                        <a:t>Hourly Spend (8 hour working day)</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$1.53</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Total Annual Gain (12 months)</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a:solidFill>
                            <a:schemeClr val="tx1"/>
                          </a:solidFill>
                          <a:effectLst/>
                          <a:latin typeface="+mn-lt"/>
                        </a:rPr>
                        <a:t>$30,990.40</a:t>
                      </a:r>
                      <a:endParaRPr lang="en-US" sz="125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1566742"/>
                  </a:ext>
                </a:extLst>
              </a:tr>
              <a:tr h="197312">
                <a:tc>
                  <a:txBody>
                    <a:bodyPr/>
                    <a:lstStyle/>
                    <a:p>
                      <a:pPr marL="0" marR="0">
                        <a:lnSpc>
                          <a:spcPct val="115000"/>
                        </a:lnSpc>
                        <a:spcBef>
                          <a:spcPts val="0"/>
                        </a:spcBef>
                        <a:spcAft>
                          <a:spcPts val="0"/>
                        </a:spcAft>
                      </a:pPr>
                      <a:r>
                        <a:rPr lang="en-US" sz="1250" b="0" dirty="0">
                          <a:solidFill>
                            <a:schemeClr val="tx1"/>
                          </a:solidFill>
                          <a:effectLst/>
                          <a:latin typeface="+mn-lt"/>
                        </a:rPr>
                        <a:t> </a:t>
                      </a:r>
                      <a:endParaRPr lang="en-US" sz="1250" b="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5110600"/>
                  </a:ext>
                </a:extLst>
              </a:tr>
              <a:tr h="209485">
                <a:tc>
                  <a:txBody>
                    <a:bodyPr/>
                    <a:lstStyle/>
                    <a:p>
                      <a:pPr marL="0" marR="0">
                        <a:lnSpc>
                          <a:spcPct val="115000"/>
                        </a:lnSpc>
                        <a:spcBef>
                          <a:spcPts val="0"/>
                        </a:spcBef>
                        <a:spcAft>
                          <a:spcPts val="0"/>
                        </a:spcAft>
                      </a:pPr>
                      <a:r>
                        <a:rPr lang="en-US" sz="1250" b="0">
                          <a:solidFill>
                            <a:schemeClr val="tx1"/>
                          </a:solidFill>
                          <a:effectLst/>
                          <a:latin typeface="+mn-lt"/>
                        </a:rPr>
                        <a:t>Total Hourly Rate by License Count</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$0.51</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a:solidFill>
                            <a:schemeClr val="tx1"/>
                          </a:solidFill>
                          <a:effectLst/>
                          <a:latin typeface="+mn-lt"/>
                        </a:rPr>
                        <a:t>Total Gain over 5 years (60 months)</a:t>
                      </a:r>
                      <a:endParaRPr lang="en-US" sz="125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$154,952.00</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0688330"/>
                  </a:ext>
                </a:extLst>
              </a:tr>
              <a:tr h="209485">
                <a:tc>
                  <a:txBody>
                    <a:bodyPr/>
                    <a:lstStyle/>
                    <a:p>
                      <a:pPr marL="0" marR="0">
                        <a:lnSpc>
                          <a:spcPct val="115000"/>
                        </a:lnSpc>
                        <a:spcBef>
                          <a:spcPts val="0"/>
                        </a:spcBef>
                        <a:spcAft>
                          <a:spcPts val="0"/>
                        </a:spcAft>
                      </a:pPr>
                      <a:r>
                        <a:rPr lang="en-US" sz="1250" b="0">
                          <a:solidFill>
                            <a:schemeClr val="tx1"/>
                          </a:solidFill>
                          <a:effectLst/>
                          <a:latin typeface="+mn-lt"/>
                        </a:rPr>
                        <a:t>Total Hourly Rate by Expected User Count</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$0.51</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a:solidFill>
                            <a:schemeClr val="tx1"/>
                          </a:solidFill>
                          <a:effectLst/>
                          <a:latin typeface="+mn-lt"/>
                        </a:rPr>
                        <a:t> </a:t>
                      </a:r>
                      <a:endParaRPr lang="en-US" sz="125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1826831"/>
                  </a:ext>
                </a:extLst>
              </a:tr>
              <a:tr h="197312">
                <a:tc>
                  <a:txBody>
                    <a:bodyPr/>
                    <a:lstStyle/>
                    <a:p>
                      <a:pPr marL="0" marR="0">
                        <a:lnSpc>
                          <a:spcPct val="115000"/>
                        </a:lnSpc>
                        <a:spcBef>
                          <a:spcPts val="0"/>
                        </a:spcBef>
                        <a:spcAft>
                          <a:spcPts val="0"/>
                        </a:spcAft>
                      </a:pPr>
                      <a:r>
                        <a:rPr lang="en-US" sz="1250" b="0">
                          <a:solidFill>
                            <a:schemeClr val="tx1"/>
                          </a:solidFill>
                          <a:effectLst/>
                          <a:latin typeface="+mn-lt"/>
                        </a:rPr>
                        <a:t> </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a:solidFill>
                            <a:schemeClr val="tx1"/>
                          </a:solidFill>
                          <a:effectLst/>
                          <a:latin typeface="+mn-lt"/>
                        </a:rPr>
                        <a:t> </a:t>
                      </a:r>
                      <a:endParaRPr lang="en-US" sz="125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61244791"/>
                  </a:ext>
                </a:extLst>
              </a:tr>
              <a:tr h="197312">
                <a:tc>
                  <a:txBody>
                    <a:bodyPr/>
                    <a:lstStyle/>
                    <a:p>
                      <a:pPr marL="0" marR="0">
                        <a:lnSpc>
                          <a:spcPct val="115000"/>
                        </a:lnSpc>
                        <a:spcBef>
                          <a:spcPts val="0"/>
                        </a:spcBef>
                        <a:spcAft>
                          <a:spcPts val="0"/>
                        </a:spcAft>
                      </a:pPr>
                      <a:r>
                        <a:rPr lang="en-US" sz="1250" b="0">
                          <a:solidFill>
                            <a:schemeClr val="tx1"/>
                          </a:solidFill>
                          <a:effectLst/>
                          <a:latin typeface="+mn-lt"/>
                        </a:rPr>
                        <a:t>Avg Hourly FTE Expense</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$20.00</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accent2">
                        <a:lumMod val="75000"/>
                      </a:schemeClr>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9491452"/>
                  </a:ext>
                </a:extLst>
              </a:tr>
              <a:tr h="227904">
                <a:tc>
                  <a:txBody>
                    <a:bodyPr/>
                    <a:lstStyle/>
                    <a:p>
                      <a:pPr marL="0" marR="0">
                        <a:lnSpc>
                          <a:spcPct val="115000"/>
                        </a:lnSpc>
                        <a:spcBef>
                          <a:spcPts val="0"/>
                        </a:spcBef>
                        <a:spcAft>
                          <a:spcPts val="0"/>
                        </a:spcAft>
                      </a:pPr>
                      <a:r>
                        <a:rPr lang="en-US" sz="1250" b="0">
                          <a:solidFill>
                            <a:schemeClr val="tx1"/>
                          </a:solidFill>
                          <a:effectLst/>
                          <a:latin typeface="+mn-lt"/>
                        </a:rPr>
                        <a:t>27% Hourly Efficiency Increase (Industry Average)</a:t>
                      </a:r>
                      <a:endParaRPr lang="en-US" sz="1250" b="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$5.40</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Cost of Lost Labor over 5 years (all in)</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$154,952.00</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4954664"/>
                  </a:ext>
                </a:extLst>
              </a:tr>
              <a:tr h="197312">
                <a:tc>
                  <a:txBody>
                    <a:bodyPr/>
                    <a:lstStyle/>
                    <a:p>
                      <a:pPr marL="0" marR="0">
                        <a:lnSpc>
                          <a:spcPct val="115000"/>
                        </a:lnSpc>
                        <a:spcBef>
                          <a:spcPts val="0"/>
                        </a:spcBef>
                        <a:spcAft>
                          <a:spcPts val="0"/>
                        </a:spcAft>
                      </a:pPr>
                      <a:r>
                        <a:rPr lang="en-US" sz="1250" b="0" dirty="0">
                          <a:solidFill>
                            <a:schemeClr val="tx1"/>
                          </a:solidFill>
                          <a:effectLst/>
                          <a:latin typeface="+mn-lt"/>
                        </a:rPr>
                        <a:t>GlobalSearch Hourly Increase</a:t>
                      </a:r>
                      <a:endParaRPr lang="en-US" sz="1250" b="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$0.51</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23741182"/>
                  </a:ext>
                </a:extLst>
              </a:tr>
              <a:tr h="197312">
                <a:tc>
                  <a:txBody>
                    <a:bodyPr/>
                    <a:lstStyle/>
                    <a:p>
                      <a:pPr marL="0" marR="0">
                        <a:lnSpc>
                          <a:spcPct val="115000"/>
                        </a:lnSpc>
                        <a:spcBef>
                          <a:spcPts val="0"/>
                        </a:spcBef>
                        <a:spcAft>
                          <a:spcPts val="0"/>
                        </a:spcAft>
                      </a:pPr>
                      <a:r>
                        <a:rPr lang="en-US" sz="1250" b="0" dirty="0">
                          <a:solidFill>
                            <a:schemeClr val="tx1"/>
                          </a:solidFill>
                          <a:effectLst/>
                          <a:latin typeface="+mn-lt"/>
                        </a:rPr>
                        <a:t> </a:t>
                      </a:r>
                      <a:endParaRPr lang="en-US" sz="1250" b="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15000"/>
                        </a:lnSpc>
                        <a:spcBef>
                          <a:spcPts val="0"/>
                        </a:spcBef>
                        <a:spcAft>
                          <a:spcPts val="0"/>
                        </a:spcAft>
                      </a:pPr>
                      <a:r>
                        <a:rPr lang="en-US" sz="1250">
                          <a:solidFill>
                            <a:schemeClr val="tx1"/>
                          </a:solidFill>
                          <a:effectLst/>
                          <a:latin typeface="+mn-lt"/>
                        </a:rPr>
                        <a:t> </a:t>
                      </a:r>
                      <a:endParaRPr lang="en-US" sz="125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3261627"/>
                  </a:ext>
                </a:extLst>
              </a:tr>
              <a:tr h="209485">
                <a:tc>
                  <a:txBody>
                    <a:bodyPr/>
                    <a:lstStyle/>
                    <a:p>
                      <a:pPr marL="0" marR="0" algn="ctr">
                        <a:lnSpc>
                          <a:spcPct val="115000"/>
                        </a:lnSpc>
                        <a:spcBef>
                          <a:spcPts val="0"/>
                        </a:spcBef>
                        <a:spcAft>
                          <a:spcPts val="0"/>
                        </a:spcAft>
                      </a:pPr>
                      <a:r>
                        <a:rPr lang="en-US" sz="1250" b="1" dirty="0">
                          <a:solidFill>
                            <a:schemeClr val="tx1"/>
                          </a:solidFill>
                          <a:effectLst/>
                          <a:latin typeface="+mn-lt"/>
                        </a:rPr>
                        <a:t>Profitable Operating Efficiency Gain</a:t>
                      </a:r>
                      <a:endParaRPr lang="en-US" sz="1250" b="1"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b="1" dirty="0">
                          <a:solidFill>
                            <a:schemeClr val="tx1"/>
                          </a:solidFill>
                          <a:effectLst/>
                          <a:latin typeface="+mn-lt"/>
                        </a:rPr>
                        <a:t>$4.89</a:t>
                      </a:r>
                      <a:endParaRPr lang="en-US" sz="1250" b="1"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92D050"/>
                    </a:solid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250" b="1" dirty="0">
                          <a:solidFill>
                            <a:schemeClr val="tx1"/>
                          </a:solidFill>
                          <a:effectLst/>
                          <a:latin typeface="+mn-lt"/>
                        </a:rPr>
                        <a:t>Profitable Return on Investment</a:t>
                      </a:r>
                      <a:endParaRPr lang="en-US" sz="1250" b="1"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50" b="1" dirty="0">
                          <a:solidFill>
                            <a:schemeClr val="tx1"/>
                          </a:solidFill>
                          <a:effectLst/>
                          <a:latin typeface="+mn-lt"/>
                        </a:rPr>
                        <a:t>$154,952.00</a:t>
                      </a:r>
                      <a:endParaRPr lang="en-US" sz="1250" b="1"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534611413"/>
                  </a:ext>
                </a:extLst>
              </a:tr>
              <a:tr h="197312">
                <a:tc>
                  <a:txBody>
                    <a:bodyPr/>
                    <a:lstStyle/>
                    <a:p>
                      <a:pPr marL="0" marR="0" algn="ctr">
                        <a:lnSpc>
                          <a:spcPct val="115000"/>
                        </a:lnSpc>
                        <a:spcBef>
                          <a:spcPts val="0"/>
                        </a:spcBef>
                        <a:spcAft>
                          <a:spcPts val="0"/>
                        </a:spcAft>
                      </a:pPr>
                      <a:r>
                        <a:rPr lang="en-US" sz="1250" b="1" dirty="0">
                          <a:solidFill>
                            <a:schemeClr val="tx1"/>
                          </a:solidFill>
                          <a:effectLst/>
                          <a:latin typeface="+mn-lt"/>
                        </a:rPr>
                        <a:t>(Per Hour Per Employee)</a:t>
                      </a:r>
                      <a:endParaRPr lang="en-US" sz="1250" b="1"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a:lnSpc>
                          <a:spcPct val="115000"/>
                        </a:lnSpc>
                      </a:pPr>
                      <a:endParaRPr lang="en-US" sz="1250" dirty="0">
                        <a:solidFill>
                          <a:schemeClr val="tx1"/>
                        </a:solidFill>
                        <a:effectLst/>
                        <a:latin typeface="+mn-lt"/>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250" b="1" dirty="0">
                          <a:solidFill>
                            <a:schemeClr val="tx1"/>
                          </a:solidFill>
                          <a:effectLst/>
                          <a:latin typeface="+mn-lt"/>
                        </a:rPr>
                        <a:t>(Total Business ROI)</a:t>
                      </a:r>
                      <a:endParaRPr lang="en-US" sz="1250" b="1"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50" dirty="0">
                          <a:solidFill>
                            <a:schemeClr val="tx1"/>
                          </a:solidFill>
                          <a:effectLst/>
                          <a:latin typeface="+mn-lt"/>
                        </a:rPr>
                        <a:t> </a:t>
                      </a:r>
                      <a:endParaRPr lang="en-US" sz="1250" dirty="0">
                        <a:solidFill>
                          <a:schemeClr val="tx1"/>
                        </a:solidFill>
                        <a:effectLst/>
                        <a:latin typeface="+mn-lt"/>
                        <a:ea typeface="Calibri" panose="020F0502020204030204" pitchFamily="34" charset="0"/>
                        <a:cs typeface="Arial" panose="020B0604020202020204" pitchFamily="34" charset="0"/>
                      </a:endParaRPr>
                    </a:p>
                  </a:txBody>
                  <a:tcPr marL="58073" marR="58073" marT="0" marB="0" anchor="b">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extLst>
                  <a:ext uri="{0D108BD9-81ED-4DB2-BD59-A6C34878D82A}">
                    <a16:rowId xmlns:a16="http://schemas.microsoft.com/office/drawing/2014/main" val="2069457740"/>
                  </a:ext>
                </a:extLst>
              </a:tr>
            </a:tbl>
          </a:graphicData>
        </a:graphic>
      </p:graphicFrame>
      <p:sp>
        <p:nvSpPr>
          <p:cNvPr id="7" name="Google Shape;137;p21">
            <a:extLst>
              <a:ext uri="{FF2B5EF4-FFF2-40B4-BE49-F238E27FC236}">
                <a16:creationId xmlns:a16="http://schemas.microsoft.com/office/drawing/2014/main" id="{09C8A6AB-1A61-4028-8C7A-C70644A19451}"/>
              </a:ext>
            </a:extLst>
          </p:cNvPr>
          <p:cNvSpPr txBox="1">
            <a:spLocks/>
          </p:cNvSpPr>
          <p:nvPr/>
        </p:nvSpPr>
        <p:spPr>
          <a:xfrm>
            <a:off x="614738" y="713984"/>
            <a:ext cx="10934205" cy="45034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Return on Investment</a:t>
            </a:r>
          </a:p>
        </p:txBody>
      </p:sp>
      <p:pic>
        <p:nvPicPr>
          <p:cNvPr id="6" name="Picture 5">
            <a:extLst>
              <a:ext uri="{FF2B5EF4-FFF2-40B4-BE49-F238E27FC236}">
                <a16:creationId xmlns:a16="http://schemas.microsoft.com/office/drawing/2014/main" id="{5AACBEEE-2F78-49B5-A906-9A0004863386}"/>
              </a:ext>
            </a:extLst>
          </p:cNvPr>
          <p:cNvPicPr>
            <a:picLocks noChangeAspect="1"/>
          </p:cNvPicPr>
          <p:nvPr/>
        </p:nvPicPr>
        <p:blipFill>
          <a:blip r:embed="rId3"/>
          <a:srcRect/>
          <a:stretch/>
        </p:blipFill>
        <p:spPr>
          <a:xfrm>
            <a:off x="10594325" y="6306381"/>
            <a:ext cx="1210959" cy="339067"/>
          </a:xfrm>
          <a:prstGeom prst="rect">
            <a:avLst/>
          </a:prstGeom>
        </p:spPr>
      </p:pic>
    </p:spTree>
    <p:extLst>
      <p:ext uri="{BB962C8B-B14F-4D97-AF65-F5344CB8AC3E}">
        <p14:creationId xmlns:p14="http://schemas.microsoft.com/office/powerpoint/2010/main" val="393854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E3A65-1481-4164-AA1A-29FCB5331762}"/>
              </a:ext>
            </a:extLst>
          </p:cNvPr>
          <p:cNvSpPr txBox="1"/>
          <p:nvPr/>
        </p:nvSpPr>
        <p:spPr>
          <a:xfrm>
            <a:off x="3703888" y="2693946"/>
            <a:ext cx="3985023" cy="1938992"/>
          </a:xfrm>
          <a:prstGeom prst="rect">
            <a:avLst/>
          </a:prstGeom>
          <a:noFill/>
        </p:spPr>
        <p:txBody>
          <a:bodyPr wrap="square" rtlCol="0">
            <a:spAutoFit/>
          </a:bodyPr>
          <a:lstStyle/>
          <a:p>
            <a:r>
              <a:rPr lang="en-US" sz="2400" b="1" dirty="0">
                <a:solidFill>
                  <a:srgbClr val="102240"/>
                </a:solidFill>
                <a:latin typeface="Century Gothic" panose="020B0502020202020204" pitchFamily="34" charset="0"/>
              </a:rPr>
              <a:t>Your Name</a:t>
            </a:r>
            <a:endParaRPr lang="en-US" sz="2400" dirty="0">
              <a:solidFill>
                <a:srgbClr val="102240"/>
              </a:solidFill>
              <a:latin typeface="Century Gothic" panose="020B0502020202020204" pitchFamily="34" charset="0"/>
            </a:endParaRPr>
          </a:p>
          <a:p>
            <a:r>
              <a:rPr lang="en-US" sz="2400" dirty="0">
                <a:solidFill>
                  <a:srgbClr val="102240"/>
                </a:solidFill>
                <a:latin typeface="Century Gothic" panose="020B0502020202020204" pitchFamily="34" charset="0"/>
              </a:rPr>
              <a:t>Title</a:t>
            </a:r>
          </a:p>
          <a:p>
            <a:endParaRPr lang="en-US" sz="2400" dirty="0">
              <a:solidFill>
                <a:srgbClr val="102240"/>
              </a:solidFill>
              <a:latin typeface="Century Gothic" panose="020B0502020202020204" pitchFamily="34" charset="0"/>
            </a:endParaRPr>
          </a:p>
          <a:p>
            <a:r>
              <a:rPr lang="en-US" sz="2400" dirty="0">
                <a:solidFill>
                  <a:srgbClr val="102240"/>
                </a:solidFill>
                <a:latin typeface="Century Gothic" panose="020B0502020202020204" pitchFamily="34" charset="0"/>
              </a:rPr>
              <a:t>Email: </a:t>
            </a:r>
          </a:p>
          <a:p>
            <a:r>
              <a:rPr lang="en-US" sz="2400" dirty="0">
                <a:solidFill>
                  <a:srgbClr val="102240"/>
                </a:solidFill>
                <a:latin typeface="Century Gothic" panose="020B0502020202020204" pitchFamily="34" charset="0"/>
              </a:rPr>
              <a:t>Phone:   </a:t>
            </a:r>
          </a:p>
        </p:txBody>
      </p:sp>
      <p:sp>
        <p:nvSpPr>
          <p:cNvPr id="10" name="TextBox 9">
            <a:extLst>
              <a:ext uri="{FF2B5EF4-FFF2-40B4-BE49-F238E27FC236}">
                <a16:creationId xmlns:a16="http://schemas.microsoft.com/office/drawing/2014/main" id="{9F1287AB-5672-4FD0-87FD-FEB2DF32B407}"/>
              </a:ext>
            </a:extLst>
          </p:cNvPr>
          <p:cNvSpPr txBox="1"/>
          <p:nvPr/>
        </p:nvSpPr>
        <p:spPr>
          <a:xfrm>
            <a:off x="9033193" y="3122778"/>
            <a:ext cx="2434527" cy="954107"/>
          </a:xfrm>
          <a:prstGeom prst="rect">
            <a:avLst/>
          </a:prstGeom>
          <a:noFill/>
        </p:spPr>
        <p:txBody>
          <a:bodyPr wrap="square" rtlCol="0">
            <a:spAutoFit/>
          </a:bodyPr>
          <a:lstStyle/>
          <a:p>
            <a:r>
              <a:rPr lang="en-US" sz="2800" b="1" dirty="0">
                <a:solidFill>
                  <a:srgbClr val="7EA3DE"/>
                </a:solidFill>
              </a:rPr>
              <a:t>PARTNER</a:t>
            </a:r>
            <a:br>
              <a:rPr lang="en-US" sz="2800" b="1" dirty="0">
                <a:solidFill>
                  <a:srgbClr val="7EA3DE"/>
                </a:solidFill>
              </a:rPr>
            </a:br>
            <a:r>
              <a:rPr lang="en-US" sz="2800" b="1" dirty="0">
                <a:solidFill>
                  <a:srgbClr val="7EA3DE"/>
                </a:solidFill>
              </a:rPr>
              <a:t>LOGO HERE</a:t>
            </a:r>
          </a:p>
        </p:txBody>
      </p:sp>
      <p:sp>
        <p:nvSpPr>
          <p:cNvPr id="7" name="Rectangle 6">
            <a:extLst>
              <a:ext uri="{FF2B5EF4-FFF2-40B4-BE49-F238E27FC236}">
                <a16:creationId xmlns:a16="http://schemas.microsoft.com/office/drawing/2014/main" id="{3080AC2E-5513-4FC3-9309-5DB8517ECFE4}"/>
              </a:ext>
            </a:extLst>
          </p:cNvPr>
          <p:cNvSpPr/>
          <p:nvPr/>
        </p:nvSpPr>
        <p:spPr>
          <a:xfrm>
            <a:off x="601250" y="-1"/>
            <a:ext cx="2730674" cy="5724395"/>
          </a:xfrm>
          <a:prstGeom prst="rect">
            <a:avLst/>
          </a:prstGeom>
          <a:solidFill>
            <a:srgbClr val="80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E083C1-AF6E-48EA-836E-DB7997EF4EE6}"/>
              </a:ext>
            </a:extLst>
          </p:cNvPr>
          <p:cNvSpPr/>
          <p:nvPr/>
        </p:nvSpPr>
        <p:spPr>
          <a:xfrm>
            <a:off x="406130" y="607492"/>
            <a:ext cx="3426834" cy="1201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37;p21">
            <a:extLst>
              <a:ext uri="{FF2B5EF4-FFF2-40B4-BE49-F238E27FC236}">
                <a16:creationId xmlns:a16="http://schemas.microsoft.com/office/drawing/2014/main" id="{D652A160-22D0-449A-86E7-58629BDBA985}"/>
              </a:ext>
            </a:extLst>
          </p:cNvPr>
          <p:cNvSpPr txBox="1">
            <a:spLocks/>
          </p:cNvSpPr>
          <p:nvPr/>
        </p:nvSpPr>
        <p:spPr>
          <a:xfrm>
            <a:off x="605985" y="990512"/>
            <a:ext cx="10861735" cy="44026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Square 9 Authorized Partner</a:t>
            </a:r>
          </a:p>
        </p:txBody>
      </p:sp>
      <p:cxnSp>
        <p:nvCxnSpPr>
          <p:cNvPr id="5" name="Straight Connector 4">
            <a:extLst>
              <a:ext uri="{FF2B5EF4-FFF2-40B4-BE49-F238E27FC236}">
                <a16:creationId xmlns:a16="http://schemas.microsoft.com/office/drawing/2014/main" id="{166CFB80-101B-47ED-A9FC-4AF9DB5EC5D1}"/>
              </a:ext>
            </a:extLst>
          </p:cNvPr>
          <p:cNvCxnSpPr/>
          <p:nvPr/>
        </p:nvCxnSpPr>
        <p:spPr>
          <a:xfrm>
            <a:off x="8507895" y="2305877"/>
            <a:ext cx="0" cy="2790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124CFAD-E72C-40CB-9521-825A3E180433}"/>
              </a:ext>
            </a:extLst>
          </p:cNvPr>
          <p:cNvPicPr>
            <a:picLocks noChangeAspect="1"/>
          </p:cNvPicPr>
          <p:nvPr/>
        </p:nvPicPr>
        <p:blipFill>
          <a:blip r:embed="rId2"/>
          <a:srcRect/>
          <a:stretch/>
        </p:blipFill>
        <p:spPr>
          <a:xfrm>
            <a:off x="10594325" y="6306381"/>
            <a:ext cx="1210959" cy="339067"/>
          </a:xfrm>
          <a:prstGeom prst="rect">
            <a:avLst/>
          </a:prstGeom>
        </p:spPr>
      </p:pic>
    </p:spTree>
    <p:extLst>
      <p:ext uri="{BB962C8B-B14F-4D97-AF65-F5344CB8AC3E}">
        <p14:creationId xmlns:p14="http://schemas.microsoft.com/office/powerpoint/2010/main" val="352613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51234100-6A85-4108-A1A3-6C1C4CBCAC79}"/>
              </a:ext>
              <a:ext uri="{C183D7F6-B498-43B3-948B-1728B52AA6E4}">
                <adec:decorative xmlns:adec="http://schemas.microsoft.com/office/drawing/2017/decorative" val="1"/>
              </a:ext>
            </a:extLst>
          </p:cNvPr>
          <p:cNvSpPr/>
          <p:nvPr/>
        </p:nvSpPr>
        <p:spPr>
          <a:xfrm>
            <a:off x="256345" y="3850836"/>
            <a:ext cx="11225816" cy="1115875"/>
          </a:xfrm>
          <a:prstGeom prst="roundRect">
            <a:avLst>
              <a:gd name="adj" fmla="val 50000"/>
            </a:avLst>
          </a:prstGeom>
          <a:solidFill>
            <a:schemeClr val="bg1"/>
          </a:solidFill>
          <a:ln>
            <a:solidFill>
              <a:srgbClr val="769DDC"/>
            </a:solidFill>
          </a:ln>
          <a:effectLst>
            <a:outerShdw blurRad="50800" dist="38100" dir="2700000" algn="tl" rotWithShape="0">
              <a:srgbClr val="769DD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DEFF5538-DC54-444C-AC4F-6E9EEC6F2457}"/>
              </a:ext>
              <a:ext uri="{C183D7F6-B498-43B3-948B-1728B52AA6E4}">
                <adec:decorative xmlns:adec="http://schemas.microsoft.com/office/drawing/2017/decorative" val="1"/>
              </a:ext>
            </a:extLst>
          </p:cNvPr>
          <p:cNvSpPr/>
          <p:nvPr/>
        </p:nvSpPr>
        <p:spPr>
          <a:xfrm>
            <a:off x="256345" y="2623642"/>
            <a:ext cx="11225816" cy="1048971"/>
          </a:xfrm>
          <a:prstGeom prst="roundRect">
            <a:avLst>
              <a:gd name="adj" fmla="val 50000"/>
            </a:avLst>
          </a:prstGeom>
          <a:solidFill>
            <a:schemeClr val="bg1"/>
          </a:solidFill>
          <a:ln>
            <a:solidFill>
              <a:srgbClr val="7EA3DE"/>
            </a:solidFill>
          </a:ln>
          <a:effectLst>
            <a:outerShdw blurRad="50800" dist="38100" dir="2700000" algn="tl" rotWithShape="0">
              <a:srgbClr val="7EA3D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8D11E26-D381-421A-BF21-A877D3023685}"/>
              </a:ext>
            </a:extLst>
          </p:cNvPr>
          <p:cNvGrpSpPr/>
          <p:nvPr/>
        </p:nvGrpSpPr>
        <p:grpSpPr>
          <a:xfrm>
            <a:off x="294107" y="1396448"/>
            <a:ext cx="11254836" cy="1048971"/>
            <a:chOff x="63888" y="2212274"/>
            <a:chExt cx="11810582" cy="1048971"/>
          </a:xfrm>
          <a:solidFill>
            <a:schemeClr val="bg1"/>
          </a:solidFill>
          <a:effectLst>
            <a:outerShdw blurRad="50800" dist="38100" dir="2700000" algn="tl" rotWithShape="0">
              <a:srgbClr val="7EA3DE">
                <a:alpha val="40000"/>
              </a:srgbClr>
            </a:outerShdw>
          </a:effectLst>
        </p:grpSpPr>
        <p:sp>
          <p:nvSpPr>
            <p:cNvPr id="15" name="Rectangle: Rounded Corners 14">
              <a:extLst>
                <a:ext uri="{FF2B5EF4-FFF2-40B4-BE49-F238E27FC236}">
                  <a16:creationId xmlns:a16="http://schemas.microsoft.com/office/drawing/2014/main" id="{E67B7317-B0AA-469B-9038-142FE62206DC}"/>
                </a:ext>
                <a:ext uri="{C183D7F6-B498-43B3-948B-1728B52AA6E4}">
                  <adec:decorative xmlns:adec="http://schemas.microsoft.com/office/drawing/2017/decorative" val="1"/>
                </a:ext>
              </a:extLst>
            </p:cNvPr>
            <p:cNvSpPr/>
            <p:nvPr/>
          </p:nvSpPr>
          <p:spPr>
            <a:xfrm>
              <a:off x="63888" y="2212274"/>
              <a:ext cx="11810582" cy="1048971"/>
            </a:xfrm>
            <a:prstGeom prst="roundRect">
              <a:avLst>
                <a:gd name="adj" fmla="val 50000"/>
              </a:avLst>
            </a:prstGeom>
            <a:grpFill/>
            <a:ln>
              <a:solidFill>
                <a:srgbClr val="7EA3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47">
              <a:extLst>
                <a:ext uri="{FF2B5EF4-FFF2-40B4-BE49-F238E27FC236}">
                  <a16:creationId xmlns:a16="http://schemas.microsoft.com/office/drawing/2014/main" id="{C1E2D9E4-462B-42E3-AC00-C5CBAD4444DF}"/>
                </a:ext>
              </a:extLst>
            </p:cNvPr>
            <p:cNvSpPr txBox="1"/>
            <p:nvPr/>
          </p:nvSpPr>
          <p:spPr>
            <a:xfrm>
              <a:off x="2079636" y="2374738"/>
              <a:ext cx="9234136" cy="615553"/>
            </a:xfrm>
            <a:prstGeom prst="rect">
              <a:avLst/>
            </a:prstGeom>
            <a:grp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98B5E4"/>
                  </a:solidFill>
                  <a:latin typeface="Century Gothic" panose="020B0502020202020204" pitchFamily="34" charset="0"/>
                </a:rPr>
                <a:t>Statement of Work Received</a:t>
              </a:r>
            </a:p>
            <a:p>
              <a:r>
                <a:rPr lang="en-US" sz="1200" dirty="0">
                  <a:solidFill>
                    <a:srgbClr val="000000"/>
                  </a:solidFill>
                  <a:latin typeface="Century Gothic" panose="020B0502020202020204" pitchFamily="34" charset="0"/>
                </a:rPr>
                <a:t>A project plan in Square 9’s tracking system is created. The project goals and objectives are assessed by the Professional Services Manager. Any potential obstacles are flagged, and the customer is notified.</a:t>
              </a:r>
              <a:endParaRPr lang="en-US" sz="1600" dirty="0">
                <a:solidFill>
                  <a:srgbClr val="000000"/>
                </a:solidFill>
                <a:latin typeface="Century Gothic" panose="020B0502020202020204" pitchFamily="34" charset="0"/>
              </a:endParaRPr>
            </a:p>
          </p:txBody>
        </p:sp>
      </p:grpSp>
      <p:grpSp>
        <p:nvGrpSpPr>
          <p:cNvPr id="23" name="Group 22">
            <a:extLst>
              <a:ext uri="{FF2B5EF4-FFF2-40B4-BE49-F238E27FC236}">
                <a16:creationId xmlns:a16="http://schemas.microsoft.com/office/drawing/2014/main" id="{88ADE281-6941-4F22-BDD3-008CDD9B38B0}"/>
              </a:ext>
            </a:extLst>
          </p:cNvPr>
          <p:cNvGrpSpPr/>
          <p:nvPr/>
        </p:nvGrpSpPr>
        <p:grpSpPr>
          <a:xfrm>
            <a:off x="294107" y="5131926"/>
            <a:ext cx="11254836" cy="1015411"/>
            <a:chOff x="-5297" y="5015962"/>
            <a:chExt cx="11810582" cy="1015411"/>
          </a:xfrm>
          <a:solidFill>
            <a:schemeClr val="bg1"/>
          </a:solidFill>
          <a:effectLst>
            <a:outerShdw blurRad="50800" dist="38100" dir="2700000" algn="tl" rotWithShape="0">
              <a:srgbClr val="1E4078">
                <a:alpha val="40000"/>
              </a:srgbClr>
            </a:outerShdw>
          </a:effectLst>
        </p:grpSpPr>
        <p:sp>
          <p:nvSpPr>
            <p:cNvPr id="10" name="Rectangle: Rounded Corners 9">
              <a:extLst>
                <a:ext uri="{FF2B5EF4-FFF2-40B4-BE49-F238E27FC236}">
                  <a16:creationId xmlns:a16="http://schemas.microsoft.com/office/drawing/2014/main" id="{64C57C1C-10C5-4738-B430-89D021B6401C}"/>
                </a:ext>
                <a:ext uri="{C183D7F6-B498-43B3-948B-1728B52AA6E4}">
                  <adec:decorative xmlns:adec="http://schemas.microsoft.com/office/drawing/2017/decorative" val="1"/>
                </a:ext>
              </a:extLst>
            </p:cNvPr>
            <p:cNvSpPr/>
            <p:nvPr/>
          </p:nvSpPr>
          <p:spPr>
            <a:xfrm>
              <a:off x="-5297" y="5015962"/>
              <a:ext cx="11810582" cy="1015411"/>
            </a:xfrm>
            <a:prstGeom prst="roundRect">
              <a:avLst>
                <a:gd name="adj" fmla="val 50000"/>
              </a:avLst>
            </a:prstGeom>
            <a:grpFill/>
            <a:ln>
              <a:solidFill>
                <a:srgbClr val="1E4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47">
              <a:extLst>
                <a:ext uri="{FF2B5EF4-FFF2-40B4-BE49-F238E27FC236}">
                  <a16:creationId xmlns:a16="http://schemas.microsoft.com/office/drawing/2014/main" id="{25EED681-DDE1-4530-8D9E-8A53091E7E47}"/>
                </a:ext>
              </a:extLst>
            </p:cNvPr>
            <p:cNvSpPr txBox="1"/>
            <p:nvPr/>
          </p:nvSpPr>
          <p:spPr>
            <a:xfrm>
              <a:off x="2010451" y="5281600"/>
              <a:ext cx="9234136" cy="430887"/>
            </a:xfrm>
            <a:prstGeom prst="rect">
              <a:avLst/>
            </a:prstGeom>
            <a:grp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1E4078"/>
                  </a:solidFill>
                  <a:latin typeface="Century Gothic" panose="020B0502020202020204" pitchFamily="34" charset="0"/>
                </a:rPr>
                <a:t>Engagement</a:t>
              </a:r>
            </a:p>
          </p:txBody>
        </p:sp>
      </p:grpSp>
      <p:sp>
        <p:nvSpPr>
          <p:cNvPr id="24" name="TextBox 47">
            <a:extLst>
              <a:ext uri="{FF2B5EF4-FFF2-40B4-BE49-F238E27FC236}">
                <a16:creationId xmlns:a16="http://schemas.microsoft.com/office/drawing/2014/main" id="{A065478E-72C7-427F-AC4C-19663DA60928}"/>
              </a:ext>
            </a:extLst>
          </p:cNvPr>
          <p:cNvSpPr txBox="1"/>
          <p:nvPr/>
        </p:nvSpPr>
        <p:spPr>
          <a:xfrm>
            <a:off x="2215004" y="2855236"/>
            <a:ext cx="8799624" cy="61555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7EA3DE"/>
                </a:solidFill>
                <a:latin typeface="Century Gothic" panose="020B0502020202020204" pitchFamily="34" charset="0"/>
              </a:rPr>
              <a:t>Engagement &amp; Pre-call Scheduling</a:t>
            </a:r>
          </a:p>
          <a:p>
            <a:r>
              <a:rPr lang="en-US" sz="1200" dirty="0">
                <a:solidFill>
                  <a:srgbClr val="000000"/>
                </a:solidFill>
                <a:latin typeface="Century Gothic" panose="020B0502020202020204" pitchFamily="34" charset="0"/>
              </a:rPr>
              <a:t>The Square 9 admin team will schedule engagement dates. Also, a pre-engagement call to discuss the implementation and its requirements for both parties will be scheduled.</a:t>
            </a:r>
            <a:endParaRPr lang="en-US" sz="1600" dirty="0">
              <a:solidFill>
                <a:srgbClr val="000000"/>
              </a:solidFill>
              <a:latin typeface="Century Gothic" panose="020B0502020202020204" pitchFamily="34" charset="0"/>
            </a:endParaRPr>
          </a:p>
        </p:txBody>
      </p:sp>
      <p:sp>
        <p:nvSpPr>
          <p:cNvPr id="25" name="TextBox 47">
            <a:extLst>
              <a:ext uri="{FF2B5EF4-FFF2-40B4-BE49-F238E27FC236}">
                <a16:creationId xmlns:a16="http://schemas.microsoft.com/office/drawing/2014/main" id="{2CD5A1BB-76A0-4572-8CAC-18D9FB0F84FB}"/>
              </a:ext>
            </a:extLst>
          </p:cNvPr>
          <p:cNvSpPr txBox="1"/>
          <p:nvPr/>
        </p:nvSpPr>
        <p:spPr>
          <a:xfrm>
            <a:off x="2215004" y="3983868"/>
            <a:ext cx="8799624" cy="800219"/>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4A7ED2"/>
                </a:solidFill>
                <a:latin typeface="Century Gothic" panose="020B0502020202020204" pitchFamily="34" charset="0"/>
              </a:rPr>
              <a:t>Pre-Engagement Call</a:t>
            </a:r>
          </a:p>
          <a:p>
            <a:r>
              <a:rPr lang="en-US" sz="1200" dirty="0">
                <a:solidFill>
                  <a:srgbClr val="000000"/>
                </a:solidFill>
                <a:latin typeface="Century Gothic" panose="020B0502020202020204" pitchFamily="34" charset="0"/>
              </a:rPr>
              <a:t>On the pre-call your assigned resource will discuss your project goals and objectives. We will also discuss other requirements depending on your project including hardware/server requirements, client’s needed resource availability and project timeline. Notes and discussions are recorded on a work order that follows the life of a project.</a:t>
            </a:r>
            <a:endParaRPr lang="en-US" sz="1600" dirty="0">
              <a:solidFill>
                <a:srgbClr val="000000"/>
              </a:solidFill>
              <a:latin typeface="Century Gothic" panose="020B0502020202020204" pitchFamily="34" charset="0"/>
            </a:endParaRPr>
          </a:p>
        </p:txBody>
      </p:sp>
      <p:sp>
        <p:nvSpPr>
          <p:cNvPr id="16" name="Rectangle 15">
            <a:extLst>
              <a:ext uri="{FF2B5EF4-FFF2-40B4-BE49-F238E27FC236}">
                <a16:creationId xmlns:a16="http://schemas.microsoft.com/office/drawing/2014/main" id="{31863C52-30C8-4340-86FE-834CDC864D08}"/>
              </a:ext>
              <a:ext uri="{C183D7F6-B498-43B3-948B-1728B52AA6E4}">
                <adec:decorative xmlns:adec="http://schemas.microsoft.com/office/drawing/2017/decorative" val="1"/>
              </a:ext>
            </a:extLst>
          </p:cNvPr>
          <p:cNvSpPr/>
          <p:nvPr/>
        </p:nvSpPr>
        <p:spPr>
          <a:xfrm rot="16200000" flipH="1">
            <a:off x="-1913683" y="3023420"/>
            <a:ext cx="5748265" cy="19208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Google Shape;137;p21">
            <a:extLst>
              <a:ext uri="{FF2B5EF4-FFF2-40B4-BE49-F238E27FC236}">
                <a16:creationId xmlns:a16="http://schemas.microsoft.com/office/drawing/2014/main" id="{9AE741C1-57B6-4164-B1CA-8BA7740E7F2F}"/>
              </a:ext>
            </a:extLst>
          </p:cNvPr>
          <p:cNvSpPr txBox="1">
            <a:spLocks/>
          </p:cNvSpPr>
          <p:nvPr/>
        </p:nvSpPr>
        <p:spPr>
          <a:xfrm>
            <a:off x="614738" y="713984"/>
            <a:ext cx="10934205" cy="45034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sz="4400" b="0" cap="none" dirty="0">
                <a:latin typeface="Century Gothic" panose="020B0502020202020204" pitchFamily="34" charset="0"/>
              </a:rPr>
              <a:t>Pre-Project Success Plan</a:t>
            </a:r>
            <a:endParaRPr lang="en-US" b="0" cap="none" dirty="0">
              <a:latin typeface="Century Gothic" panose="020B0502020202020204" pitchFamily="34" charset="0"/>
            </a:endParaRPr>
          </a:p>
        </p:txBody>
      </p:sp>
      <p:sp>
        <p:nvSpPr>
          <p:cNvPr id="26" name="Arrow: Down 25">
            <a:extLst>
              <a:ext uri="{FF2B5EF4-FFF2-40B4-BE49-F238E27FC236}">
                <a16:creationId xmlns:a16="http://schemas.microsoft.com/office/drawing/2014/main" id="{09122874-F8BB-4664-925B-15780A31A080}"/>
              </a:ext>
            </a:extLst>
          </p:cNvPr>
          <p:cNvSpPr/>
          <p:nvPr/>
        </p:nvSpPr>
        <p:spPr>
          <a:xfrm>
            <a:off x="386079" y="1726074"/>
            <a:ext cx="1188718" cy="4242107"/>
          </a:xfrm>
          <a:prstGeom prst="downArrow">
            <a:avLst/>
          </a:prstGeom>
          <a:gradFill>
            <a:gsLst>
              <a:gs pos="0">
                <a:srgbClr val="98B5E4"/>
              </a:gs>
              <a:gs pos="34000">
                <a:srgbClr val="769DDC"/>
              </a:gs>
              <a:gs pos="65000">
                <a:srgbClr val="4A7ED2"/>
              </a:gs>
              <a:gs pos="100000">
                <a:srgbClr val="1E407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7D40C9FF-0064-4A56-A58F-2CD17F45A535}"/>
              </a:ext>
            </a:extLst>
          </p:cNvPr>
          <p:cNvPicPr>
            <a:picLocks noChangeAspect="1"/>
          </p:cNvPicPr>
          <p:nvPr/>
        </p:nvPicPr>
        <p:blipFill>
          <a:blip r:embed="rId3"/>
          <a:srcRect/>
          <a:stretch/>
        </p:blipFill>
        <p:spPr>
          <a:xfrm>
            <a:off x="10594325" y="6306381"/>
            <a:ext cx="1210959" cy="339067"/>
          </a:xfrm>
          <a:prstGeom prst="rect">
            <a:avLst/>
          </a:prstGeom>
        </p:spPr>
      </p:pic>
    </p:spTree>
    <p:extLst>
      <p:ext uri="{BB962C8B-B14F-4D97-AF65-F5344CB8AC3E}">
        <p14:creationId xmlns:p14="http://schemas.microsoft.com/office/powerpoint/2010/main" val="111068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EB25A34-518B-4023-B797-11E26BCF8A1E}"/>
              </a:ext>
            </a:extLst>
          </p:cNvPr>
          <p:cNvSpPr txBox="1"/>
          <p:nvPr/>
        </p:nvSpPr>
        <p:spPr>
          <a:xfrm>
            <a:off x="6647283" y="2343404"/>
            <a:ext cx="4942726" cy="3962303"/>
          </a:xfrm>
          <a:prstGeom prst="rect">
            <a:avLst/>
          </a:prstGeom>
          <a:noFill/>
        </p:spPr>
        <p:txBody>
          <a:bodyPr wrap="square" rtlCol="0">
            <a:spAutoFit/>
          </a:bodyPr>
          <a:lstStyle/>
          <a:p>
            <a:r>
              <a:rPr lang="en-US" sz="2400" dirty="0">
                <a:solidFill>
                  <a:srgbClr val="80A2D5"/>
                </a:solidFill>
                <a:latin typeface="Century Gothic" panose="020B0502020202020204" pitchFamily="34" charset="0"/>
              </a:rPr>
              <a:t>Ensuring your success</a:t>
            </a:r>
            <a:br>
              <a:rPr lang="en-US" sz="2000" dirty="0">
                <a:latin typeface="Century Gothic" panose="020B0502020202020204" pitchFamily="34" charset="0"/>
              </a:rPr>
            </a:br>
            <a:endParaRPr lang="en-US" sz="2000" dirty="0">
              <a:latin typeface="Century Gothic" panose="020B0502020202020204" pitchFamily="34" charset="0"/>
            </a:endParaRPr>
          </a:p>
          <a:p>
            <a:r>
              <a:rPr lang="en-US" sz="2000" dirty="0">
                <a:latin typeface="Century Gothic" panose="020B0502020202020204" pitchFamily="34" charset="0"/>
              </a:rPr>
              <a:t>Turn your team into experts with a full curriculum of courses offered to you at no cost. </a:t>
            </a:r>
          </a:p>
          <a:p>
            <a:endParaRPr lang="en-US" sz="2000" dirty="0">
              <a:latin typeface="Century Gothic" panose="020B0502020202020204" pitchFamily="34" charset="0"/>
            </a:endParaRPr>
          </a:p>
          <a:p>
            <a:r>
              <a:rPr lang="en-US" sz="2000" dirty="0">
                <a:latin typeface="Century Gothic" panose="020B0502020202020204" pitchFamily="34" charset="0"/>
              </a:rPr>
              <a:t>Courses are available online either as “learn at your own pace” through Square 9’s eLearning education portal or as virtual instructor-led classes.</a:t>
            </a:r>
          </a:p>
          <a:p>
            <a:endParaRPr lang="en-US" sz="2348" dirty="0">
              <a:latin typeface="Century Gothic" panose="020B0502020202020204" pitchFamily="34" charset="0"/>
            </a:endParaRPr>
          </a:p>
          <a:p>
            <a:r>
              <a:rPr kumimoji="0" lang="en-US" sz="2400" b="0" i="0" u="none" strike="noStrike" kern="1200" cap="none" spc="0" normalizeH="0" baseline="0" noProof="0" dirty="0">
                <a:ln>
                  <a:noFill/>
                </a:ln>
                <a:effectLst/>
                <a:uLnTx/>
                <a:uFillTx/>
                <a:latin typeface="Century Gothic" panose="020B0502020202020204" pitchFamily="34" charset="0"/>
                <a:ea typeface="+mn-ea"/>
                <a:cs typeface="Montserrat"/>
              </a:rPr>
              <a:t>	</a:t>
            </a:r>
            <a:endParaRPr lang="en-US" sz="2348" dirty="0">
              <a:latin typeface="Century Gothic" panose="020B0502020202020204" pitchFamily="34" charset="0"/>
            </a:endParaRPr>
          </a:p>
        </p:txBody>
      </p:sp>
      <p:pic>
        <p:nvPicPr>
          <p:cNvPr id="20" name="Picture 19" descr="A picture containing computer, table&#10;&#10;Description automatically generated">
            <a:extLst>
              <a:ext uri="{FF2B5EF4-FFF2-40B4-BE49-F238E27FC236}">
                <a16:creationId xmlns:a16="http://schemas.microsoft.com/office/drawing/2014/main" id="{534B50E2-3955-4A96-A2A1-C63E63D1A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1762" y="1688063"/>
            <a:ext cx="4825126" cy="4462136"/>
          </a:xfrm>
          <a:prstGeom prst="rect">
            <a:avLst/>
          </a:prstGeom>
        </p:spPr>
      </p:pic>
      <p:grpSp>
        <p:nvGrpSpPr>
          <p:cNvPr id="21" name="Group 20">
            <a:extLst>
              <a:ext uri="{FF2B5EF4-FFF2-40B4-BE49-F238E27FC236}">
                <a16:creationId xmlns:a16="http://schemas.microsoft.com/office/drawing/2014/main" id="{B894D07A-DB83-4567-BFC1-E530C4178325}"/>
              </a:ext>
            </a:extLst>
          </p:cNvPr>
          <p:cNvGrpSpPr/>
          <p:nvPr/>
        </p:nvGrpSpPr>
        <p:grpSpPr>
          <a:xfrm>
            <a:off x="1104031" y="2254990"/>
            <a:ext cx="4032173" cy="2278099"/>
            <a:chOff x="1878912" y="1769595"/>
            <a:chExt cx="4598237" cy="2659074"/>
          </a:xfrm>
        </p:grpSpPr>
        <p:pic>
          <p:nvPicPr>
            <p:cNvPr id="22" name="Picture 21">
              <a:extLst>
                <a:ext uri="{FF2B5EF4-FFF2-40B4-BE49-F238E27FC236}">
                  <a16:creationId xmlns:a16="http://schemas.microsoft.com/office/drawing/2014/main" id="{74F5B06B-136B-4DC2-906C-AD9571AECD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78912" y="1769595"/>
              <a:ext cx="4598237" cy="2659074"/>
            </a:xfrm>
            <a:prstGeom prst="rect">
              <a:avLst/>
            </a:prstGeom>
          </p:spPr>
        </p:pic>
        <p:sp>
          <p:nvSpPr>
            <p:cNvPr id="23" name="TextBox 22">
              <a:extLst>
                <a:ext uri="{FF2B5EF4-FFF2-40B4-BE49-F238E27FC236}">
                  <a16:creationId xmlns:a16="http://schemas.microsoft.com/office/drawing/2014/main" id="{35FA5F07-AA17-4C58-8A41-88120FE51213}"/>
                </a:ext>
              </a:extLst>
            </p:cNvPr>
            <p:cNvSpPr txBox="1"/>
            <p:nvPr/>
          </p:nvSpPr>
          <p:spPr>
            <a:xfrm>
              <a:off x="1878912" y="2743201"/>
              <a:ext cx="4598237" cy="397716"/>
            </a:xfrm>
            <a:prstGeom prst="rect">
              <a:avLst/>
            </a:prstGeom>
            <a:solidFill>
              <a:schemeClr val="bg1">
                <a:lumMod val="65000"/>
              </a:schemeClr>
            </a:solidFill>
          </p:spPr>
          <p:txBody>
            <a:bodyPr wrap="square" rtlCol="0">
              <a:spAutoFit/>
            </a:bodyPr>
            <a:lstStyle/>
            <a:p>
              <a:pPr algn="ctr"/>
              <a:r>
                <a:rPr lang="en-US" sz="1614" dirty="0">
                  <a:solidFill>
                    <a:schemeClr val="bg1"/>
                  </a:solidFill>
                </a:rPr>
                <a:t>Welcome, Your Name Here</a:t>
              </a:r>
            </a:p>
          </p:txBody>
        </p:sp>
      </p:grpSp>
      <p:grpSp>
        <p:nvGrpSpPr>
          <p:cNvPr id="5" name="Group 4">
            <a:extLst>
              <a:ext uri="{FF2B5EF4-FFF2-40B4-BE49-F238E27FC236}">
                <a16:creationId xmlns:a16="http://schemas.microsoft.com/office/drawing/2014/main" id="{7A0B347B-9B6B-4369-AE2F-EC192375E23C}"/>
              </a:ext>
            </a:extLst>
          </p:cNvPr>
          <p:cNvGrpSpPr/>
          <p:nvPr/>
        </p:nvGrpSpPr>
        <p:grpSpPr>
          <a:xfrm>
            <a:off x="393495" y="3705206"/>
            <a:ext cx="2097658" cy="2448449"/>
            <a:chOff x="362078" y="4194314"/>
            <a:chExt cx="1583454" cy="1848255"/>
          </a:xfrm>
        </p:grpSpPr>
        <p:pic>
          <p:nvPicPr>
            <p:cNvPr id="25" name="Picture 24" descr="A picture containing computer, table&#10;&#10;Description automatically generated">
              <a:extLst>
                <a:ext uri="{FF2B5EF4-FFF2-40B4-BE49-F238E27FC236}">
                  <a16:creationId xmlns:a16="http://schemas.microsoft.com/office/drawing/2014/main" id="{14A19193-DDAE-4C6F-85A0-06876ECFA4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769"/>
            <a:stretch/>
          </p:blipFill>
          <p:spPr>
            <a:xfrm>
              <a:off x="362078" y="4194314"/>
              <a:ext cx="1583454" cy="1848255"/>
            </a:xfrm>
            <a:prstGeom prst="rect">
              <a:avLst/>
            </a:prstGeom>
          </p:spPr>
        </p:pic>
        <p:pic>
          <p:nvPicPr>
            <p:cNvPr id="26" name="Picture 25">
              <a:extLst>
                <a:ext uri="{FF2B5EF4-FFF2-40B4-BE49-F238E27FC236}">
                  <a16:creationId xmlns:a16="http://schemas.microsoft.com/office/drawing/2014/main" id="{671C458E-FBB0-48F5-BBC3-77F62BE0069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3347" y="4306894"/>
              <a:ext cx="1086296" cy="1526622"/>
            </a:xfrm>
            <a:prstGeom prst="rect">
              <a:avLst/>
            </a:prstGeom>
          </p:spPr>
        </p:pic>
      </p:grpSp>
      <p:grpSp>
        <p:nvGrpSpPr>
          <p:cNvPr id="4" name="Group 3">
            <a:extLst>
              <a:ext uri="{FF2B5EF4-FFF2-40B4-BE49-F238E27FC236}">
                <a16:creationId xmlns:a16="http://schemas.microsoft.com/office/drawing/2014/main" id="{1C2A6923-E5A1-4216-9BDB-41D1DB84B27B}"/>
              </a:ext>
            </a:extLst>
          </p:cNvPr>
          <p:cNvGrpSpPr/>
          <p:nvPr/>
        </p:nvGrpSpPr>
        <p:grpSpPr>
          <a:xfrm>
            <a:off x="3355651" y="3727414"/>
            <a:ext cx="3561106" cy="2375826"/>
            <a:chOff x="2984008" y="3666744"/>
            <a:chExt cx="3561106" cy="2375826"/>
          </a:xfrm>
        </p:grpSpPr>
        <p:pic>
          <p:nvPicPr>
            <p:cNvPr id="28" name="Picture 27" descr="A picture containing computer, table&#10;&#10;Description automatically generated">
              <a:extLst>
                <a:ext uri="{FF2B5EF4-FFF2-40B4-BE49-F238E27FC236}">
                  <a16:creationId xmlns:a16="http://schemas.microsoft.com/office/drawing/2014/main" id="{1D63FE18-4148-462E-89F6-7FFD8B2627F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984008" y="3666744"/>
              <a:ext cx="3561106" cy="2375826"/>
            </a:xfrm>
            <a:prstGeom prst="rect">
              <a:avLst/>
            </a:prstGeom>
          </p:spPr>
        </p:pic>
        <p:pic>
          <p:nvPicPr>
            <p:cNvPr id="29" name="Picture 28">
              <a:extLst>
                <a:ext uri="{FF2B5EF4-FFF2-40B4-BE49-F238E27FC236}">
                  <a16:creationId xmlns:a16="http://schemas.microsoft.com/office/drawing/2014/main" id="{8D7C7B49-1C6F-461E-8FBB-A2267C6C0D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407678" y="3897549"/>
              <a:ext cx="2578103" cy="1792141"/>
            </a:xfrm>
            <a:prstGeom prst="rect">
              <a:avLst/>
            </a:prstGeom>
          </p:spPr>
        </p:pic>
      </p:grpSp>
      <p:sp>
        <p:nvSpPr>
          <p:cNvPr id="17" name="Rectangle 16">
            <a:extLst>
              <a:ext uri="{FF2B5EF4-FFF2-40B4-BE49-F238E27FC236}">
                <a16:creationId xmlns:a16="http://schemas.microsoft.com/office/drawing/2014/main" id="{9DD009BB-2A26-4CE6-B16C-248CFAC4B567}"/>
              </a:ext>
            </a:extLst>
          </p:cNvPr>
          <p:cNvSpPr/>
          <p:nvPr/>
        </p:nvSpPr>
        <p:spPr>
          <a:xfrm rot="5400000">
            <a:off x="5438170" y="-5050532"/>
            <a:ext cx="1315662" cy="12191998"/>
          </a:xfrm>
          <a:prstGeom prst="rect">
            <a:avLst/>
          </a:prstGeom>
          <a:solidFill>
            <a:srgbClr val="769DDC"/>
          </a:solidFill>
          <a:ln>
            <a:solidFill>
              <a:srgbClr val="76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BBED949-4DC8-483C-8DF7-13550102477E}"/>
              </a:ext>
            </a:extLst>
          </p:cNvPr>
          <p:cNvSpPr/>
          <p:nvPr/>
        </p:nvSpPr>
        <p:spPr>
          <a:xfrm>
            <a:off x="455295" y="177483"/>
            <a:ext cx="5203272" cy="1576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1">
            <a:extLst>
              <a:ext uri="{FF2B5EF4-FFF2-40B4-BE49-F238E27FC236}">
                <a16:creationId xmlns:a16="http://schemas.microsoft.com/office/drawing/2014/main" id="{19478D9F-8F92-442D-8D66-F864EE71F7FF}"/>
              </a:ext>
            </a:extLst>
          </p:cNvPr>
          <p:cNvSpPr txBox="1">
            <a:spLocks/>
          </p:cNvSpPr>
          <p:nvPr/>
        </p:nvSpPr>
        <p:spPr>
          <a:xfrm>
            <a:off x="870256" y="722196"/>
            <a:ext cx="5203273" cy="415635"/>
          </a:xfrm>
          <a:prstGeom prst="rect">
            <a:avLst/>
          </a:prstGeom>
        </p:spPr>
        <p:txBody>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r>
              <a:rPr lang="en-US" b="0" cap="none" spc="0" dirty="0">
                <a:latin typeface="Century Gothic" panose="020B0502020202020204" pitchFamily="34" charset="0"/>
              </a:rPr>
              <a:t>Education</a:t>
            </a:r>
          </a:p>
        </p:txBody>
      </p:sp>
      <p:pic>
        <p:nvPicPr>
          <p:cNvPr id="24" name="Picture 23">
            <a:extLst>
              <a:ext uri="{FF2B5EF4-FFF2-40B4-BE49-F238E27FC236}">
                <a16:creationId xmlns:a16="http://schemas.microsoft.com/office/drawing/2014/main" id="{ECD06549-AA5B-4533-A65D-2BCF30E60237}"/>
              </a:ext>
            </a:extLst>
          </p:cNvPr>
          <p:cNvPicPr>
            <a:picLocks noChangeAspect="1"/>
          </p:cNvPicPr>
          <p:nvPr/>
        </p:nvPicPr>
        <p:blipFill>
          <a:blip r:embed="rId9"/>
          <a:srcRect/>
          <a:stretch/>
        </p:blipFill>
        <p:spPr>
          <a:xfrm>
            <a:off x="10594325" y="6306381"/>
            <a:ext cx="1210959" cy="339067"/>
          </a:xfrm>
          <a:prstGeom prst="rect">
            <a:avLst/>
          </a:prstGeom>
        </p:spPr>
      </p:pic>
    </p:spTree>
    <p:extLst>
      <p:ext uri="{BB962C8B-B14F-4D97-AF65-F5344CB8AC3E}">
        <p14:creationId xmlns:p14="http://schemas.microsoft.com/office/powerpoint/2010/main" val="145296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E88C07-1F3A-4524-AC40-836C6AE790A0}"/>
              </a:ext>
            </a:extLst>
          </p:cNvPr>
          <p:cNvSpPr txBox="1"/>
          <p:nvPr/>
        </p:nvSpPr>
        <p:spPr>
          <a:xfrm>
            <a:off x="614737" y="1451535"/>
            <a:ext cx="6367954" cy="4632037"/>
          </a:xfrm>
          <a:prstGeom prst="rect">
            <a:avLst/>
          </a:prstGeom>
          <a:noFill/>
        </p:spPr>
        <p:txBody>
          <a:bodyPr wrap="square" rtlCol="0">
            <a:spAutoFit/>
          </a:bodyPr>
          <a:lstStyle/>
          <a:p>
            <a:pPr>
              <a:lnSpc>
                <a:spcPct val="115000"/>
              </a:lnSpc>
              <a:spcAft>
                <a:spcPts val="563"/>
              </a:spcAft>
            </a:pPr>
            <a:r>
              <a:rPr lang="en-US" sz="1800" dirty="0">
                <a:ea typeface="Source Sans Pro" panose="020B0503030403020204" pitchFamily="34" charset="0"/>
                <a:cs typeface="Source Sans Pro" panose="020B0503030403020204" pitchFamily="34" charset="0"/>
              </a:rPr>
              <a:t>Ready to get started? </a:t>
            </a:r>
            <a:br>
              <a:rPr lang="en-US" sz="1800" dirty="0">
                <a:ea typeface="Source Sans Pro" panose="020B0503030403020204" pitchFamily="34" charset="0"/>
                <a:cs typeface="Source Sans Pro" panose="020B0503030403020204" pitchFamily="34" charset="0"/>
              </a:rPr>
            </a:br>
            <a:r>
              <a:rPr lang="en-US" sz="1800" dirty="0">
                <a:ea typeface="Source Sans Pro" panose="020B0503030403020204" pitchFamily="34" charset="0"/>
                <a:cs typeface="Source Sans Pro" panose="020B0503030403020204" pitchFamily="34" charset="0"/>
              </a:rPr>
              <a:t>It’s easy:</a:t>
            </a:r>
            <a:endParaRPr lang="en-US" sz="1800" dirty="0">
              <a:ea typeface="Arial" panose="020B0604020202020204" pitchFamily="34" charset="0"/>
            </a:endParaRPr>
          </a:p>
          <a:p>
            <a:pPr marL="192886" indent="-192886">
              <a:lnSpc>
                <a:spcPct val="115000"/>
              </a:lnSpc>
              <a:spcAft>
                <a:spcPts val="600"/>
              </a:spcAft>
              <a:buFont typeface="+mj-lt"/>
              <a:buAutoNum type="arabicPeriod"/>
            </a:pPr>
            <a:r>
              <a:rPr lang="en-US" sz="1800" dirty="0">
                <a:ea typeface="Source Sans Pro" panose="020B0503030403020204" pitchFamily="34" charset="0"/>
                <a:cs typeface="Source Sans Pro" panose="020B0503030403020204" pitchFamily="34" charset="0"/>
              </a:rPr>
              <a:t> Sign Agreement  - X/X/XX</a:t>
            </a:r>
            <a:endParaRPr lang="en-US" sz="1800" dirty="0">
              <a:ea typeface="Arial" panose="020B0604020202020204" pitchFamily="34" charset="0"/>
            </a:endParaRPr>
          </a:p>
          <a:p>
            <a:pPr marL="192886" indent="-192886">
              <a:lnSpc>
                <a:spcPct val="115000"/>
              </a:lnSpc>
              <a:spcAft>
                <a:spcPts val="600"/>
              </a:spcAft>
              <a:buFont typeface="+mj-lt"/>
              <a:buAutoNum type="arabicPeriod"/>
            </a:pPr>
            <a:r>
              <a:rPr lang="en-US" sz="1800" dirty="0">
                <a:ea typeface="Arial" panose="020B0604020202020204" pitchFamily="34" charset="0"/>
              </a:rPr>
              <a:t> Execute Agreement – X/X/XX</a:t>
            </a:r>
          </a:p>
          <a:p>
            <a:pPr marL="192886" indent="-192886">
              <a:lnSpc>
                <a:spcPct val="115000"/>
              </a:lnSpc>
              <a:spcAft>
                <a:spcPts val="600"/>
              </a:spcAft>
              <a:buFont typeface="+mj-lt"/>
              <a:buAutoNum type="arabicPeriod"/>
            </a:pPr>
            <a:r>
              <a:rPr lang="en-US" sz="1800" dirty="0">
                <a:ea typeface="Arial" panose="020B0604020202020204" pitchFamily="34" charset="0"/>
              </a:rPr>
              <a:t> Project Kick Off – X/X/XX*</a:t>
            </a:r>
          </a:p>
          <a:p>
            <a:pPr marL="192886" indent="-192886">
              <a:lnSpc>
                <a:spcPct val="115000"/>
              </a:lnSpc>
              <a:spcAft>
                <a:spcPts val="600"/>
              </a:spcAft>
              <a:buFont typeface="+mj-lt"/>
              <a:buAutoNum type="arabicPeriod"/>
            </a:pPr>
            <a:r>
              <a:rPr lang="en-US" sz="1800" dirty="0">
                <a:ea typeface="Arial" panose="020B0604020202020204" pitchFamily="34" charset="0"/>
              </a:rPr>
              <a:t> Project Completion – X/X/XX*</a:t>
            </a:r>
          </a:p>
          <a:p>
            <a:pPr>
              <a:lnSpc>
                <a:spcPct val="115000"/>
              </a:lnSpc>
              <a:spcAft>
                <a:spcPts val="563"/>
              </a:spcAft>
            </a:pPr>
            <a:br>
              <a:rPr lang="en-US" sz="1800" dirty="0">
                <a:ea typeface="Source Sans Pro" panose="020B0503030403020204" pitchFamily="34" charset="0"/>
                <a:cs typeface="Source Sans Pro" panose="020B0503030403020204" pitchFamily="34" charset="0"/>
              </a:rPr>
            </a:br>
            <a:r>
              <a:rPr lang="en-US" sz="1800" dirty="0">
                <a:ea typeface="Source Sans Pro" panose="020B0503030403020204" pitchFamily="34" charset="0"/>
                <a:cs typeface="Source Sans Pro" panose="020B0503030403020204" pitchFamily="34" charset="0"/>
              </a:rPr>
              <a:t>We’re excited to work with you! If you have any questions prior to accepting this proposal, don’t hesitate to contact us at </a:t>
            </a:r>
            <a:r>
              <a:rPr lang="en-US" sz="1800" b="1" dirty="0">
                <a:ea typeface="Source Sans Pro" panose="020B0503030403020204" pitchFamily="34" charset="0"/>
                <a:cs typeface="Source Sans Pro" panose="020B0503030403020204" pitchFamily="34" charset="0"/>
              </a:rPr>
              <a:t>[email and/or phone number]</a:t>
            </a:r>
            <a:r>
              <a:rPr lang="en-US" sz="1800" dirty="0">
                <a:ea typeface="Source Sans Pro" panose="020B0503030403020204" pitchFamily="34" charset="0"/>
                <a:cs typeface="Source Sans Pro" panose="020B0503030403020204" pitchFamily="34" charset="0"/>
              </a:rPr>
              <a:t>.</a:t>
            </a:r>
            <a:endParaRPr lang="en-US" sz="1800" dirty="0">
              <a:ea typeface="Arial" panose="020B0604020202020204" pitchFamily="34" charset="0"/>
            </a:endParaRPr>
          </a:p>
          <a:p>
            <a:endParaRPr lang="en-US" sz="1200" dirty="0"/>
          </a:p>
          <a:p>
            <a:endParaRPr lang="en-US" sz="1200" dirty="0"/>
          </a:p>
          <a:p>
            <a:endParaRPr lang="en-US" sz="1200" dirty="0"/>
          </a:p>
          <a:p>
            <a:r>
              <a:rPr lang="en-US" sz="1100" dirty="0"/>
              <a:t>*These are estimated dates based on current inputs. A detailed scheduled will be provided at project kick off.</a:t>
            </a:r>
          </a:p>
        </p:txBody>
      </p:sp>
      <p:pic>
        <p:nvPicPr>
          <p:cNvPr id="18" name="Picture Placeholder 6">
            <a:extLst>
              <a:ext uri="{FF2B5EF4-FFF2-40B4-BE49-F238E27FC236}">
                <a16:creationId xmlns:a16="http://schemas.microsoft.com/office/drawing/2014/main" id="{A30C8154-CBA6-4F16-B863-1D09AA2E74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39653" y="0"/>
            <a:ext cx="4037610" cy="6858000"/>
          </a:xfrm>
          <a:prstGeom prst="rect">
            <a:avLst/>
          </a:prstGeom>
        </p:spPr>
      </p:pic>
      <p:sp>
        <p:nvSpPr>
          <p:cNvPr id="8" name="Google Shape;137;p21">
            <a:extLst>
              <a:ext uri="{FF2B5EF4-FFF2-40B4-BE49-F238E27FC236}">
                <a16:creationId xmlns:a16="http://schemas.microsoft.com/office/drawing/2014/main" id="{D62B6B78-0221-4D7A-8CA5-F84C6639895A}"/>
              </a:ext>
            </a:extLst>
          </p:cNvPr>
          <p:cNvSpPr txBox="1">
            <a:spLocks/>
          </p:cNvSpPr>
          <p:nvPr/>
        </p:nvSpPr>
        <p:spPr>
          <a:xfrm>
            <a:off x="614737" y="749604"/>
            <a:ext cx="10934205" cy="45034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Next Steps</a:t>
            </a:r>
          </a:p>
        </p:txBody>
      </p:sp>
    </p:spTree>
    <p:extLst>
      <p:ext uri="{BB962C8B-B14F-4D97-AF65-F5344CB8AC3E}">
        <p14:creationId xmlns:p14="http://schemas.microsoft.com/office/powerpoint/2010/main" val="396586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C23B78-1370-4FF4-A007-25ED85662E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463862" cy="6858000"/>
          </a:xfrm>
          <a:prstGeom prst="rect">
            <a:avLst/>
          </a:prstGeom>
        </p:spPr>
      </p:pic>
      <p:sp>
        <p:nvSpPr>
          <p:cNvPr id="9" name="TextBox 10">
            <a:extLst>
              <a:ext uri="{FF2B5EF4-FFF2-40B4-BE49-F238E27FC236}">
                <a16:creationId xmlns:a16="http://schemas.microsoft.com/office/drawing/2014/main" id="{1E0EC782-DCD3-40B6-AA72-1001B3101BC8}"/>
              </a:ext>
            </a:extLst>
          </p:cNvPr>
          <p:cNvSpPr txBox="1"/>
          <p:nvPr/>
        </p:nvSpPr>
        <p:spPr>
          <a:xfrm>
            <a:off x="6277510" y="1549672"/>
            <a:ext cx="5271432" cy="4431983"/>
          </a:xfrm>
          <a:prstGeom prst="rect">
            <a:avLst/>
          </a:prstGeom>
        </p:spPr>
        <p:txBody>
          <a:bodyPr wrap="square" lIns="0" tIns="0" rIns="0" bIns="0" rtlCol="0" anchor="t">
            <a:spAutoFit/>
          </a:bodyPr>
          <a:lstStyle/>
          <a:p>
            <a:r>
              <a:rPr lang="en-US" sz="1600" b="1" dirty="0">
                <a:solidFill>
                  <a:srgbClr val="13294B"/>
                </a:solidFill>
              </a:rPr>
              <a:t>Key Contacts:</a:t>
            </a:r>
          </a:p>
          <a:p>
            <a:endParaRPr lang="en-US" sz="1600" b="1" dirty="0">
              <a:solidFill>
                <a:srgbClr val="13294B"/>
              </a:solidFill>
            </a:endParaRPr>
          </a:p>
          <a:p>
            <a:r>
              <a:rPr lang="en-US" sz="1600" b="1" dirty="0">
                <a:solidFill>
                  <a:srgbClr val="13294B"/>
                </a:solidFill>
              </a:rPr>
              <a:t>Sales Support</a:t>
            </a:r>
            <a:br>
              <a:rPr lang="en-US" sz="1600" dirty="0">
                <a:solidFill>
                  <a:srgbClr val="13294B"/>
                </a:solidFill>
              </a:rPr>
            </a:br>
            <a:r>
              <a:rPr lang="en-US" sz="1600" dirty="0">
                <a:solidFill>
                  <a:srgbClr val="13294B"/>
                </a:solidFill>
              </a:rPr>
              <a:t>Name</a:t>
            </a:r>
            <a:br>
              <a:rPr lang="en-US" sz="1600" dirty="0">
                <a:solidFill>
                  <a:srgbClr val="13294B"/>
                </a:solidFill>
              </a:rPr>
            </a:br>
            <a:r>
              <a:rPr lang="en-US" sz="1600" dirty="0">
                <a:solidFill>
                  <a:srgbClr val="13294B"/>
                </a:solidFill>
              </a:rPr>
              <a:t>Phone</a:t>
            </a:r>
            <a:br>
              <a:rPr lang="en-US" sz="1600" dirty="0">
                <a:solidFill>
                  <a:srgbClr val="13294B"/>
                </a:solidFill>
              </a:rPr>
            </a:br>
            <a:r>
              <a:rPr lang="en-US" sz="1600" dirty="0">
                <a:solidFill>
                  <a:srgbClr val="13294B"/>
                </a:solidFill>
              </a:rPr>
              <a:t>Email</a:t>
            </a:r>
          </a:p>
          <a:p>
            <a:br>
              <a:rPr lang="en-US" sz="1600" dirty="0">
                <a:solidFill>
                  <a:srgbClr val="13294B"/>
                </a:solidFill>
              </a:rPr>
            </a:br>
            <a:endParaRPr lang="en-US" sz="1600" dirty="0">
              <a:solidFill>
                <a:srgbClr val="13294B"/>
              </a:solidFill>
            </a:endParaRPr>
          </a:p>
          <a:p>
            <a:r>
              <a:rPr lang="en-US" sz="1600" b="1" dirty="0">
                <a:solidFill>
                  <a:srgbClr val="13294B"/>
                </a:solidFill>
              </a:rPr>
              <a:t>Professional Services Support</a:t>
            </a:r>
          </a:p>
          <a:p>
            <a:r>
              <a:rPr lang="en-US" sz="1600" dirty="0">
                <a:solidFill>
                  <a:srgbClr val="000000"/>
                </a:solidFill>
                <a:effectLst/>
                <a:ea typeface="Calibri" panose="020F0502020204030204" pitchFamily="34" charset="0"/>
                <a:cs typeface="Times New Roman" panose="02020603050405020304" pitchFamily="18" charset="0"/>
              </a:rPr>
              <a:t>(203) 789-0889</a:t>
            </a:r>
            <a:br>
              <a:rPr lang="en-US" sz="1600" dirty="0">
                <a:solidFill>
                  <a:srgbClr val="000000"/>
                </a:solidFill>
                <a:effectLst/>
                <a:ea typeface="Calibri" panose="020F0502020204030204" pitchFamily="34" charset="0"/>
                <a:cs typeface="Times New Roman" panose="02020603050405020304" pitchFamily="18" charset="0"/>
              </a:rPr>
            </a:br>
            <a:r>
              <a:rPr lang="en-US" sz="1600" u="sng" dirty="0">
                <a:solidFill>
                  <a:srgbClr val="0000FF"/>
                </a:solidFill>
                <a:effectLst/>
                <a:ea typeface="Calibri" panose="020F0502020204030204" pitchFamily="34" charset="0"/>
                <a:cs typeface="Times New Roman" panose="02020603050405020304" pitchFamily="18" charset="0"/>
                <a:hlinkClick r:id="rId4"/>
              </a:rPr>
              <a:t>projectstatus@square-9.com</a:t>
            </a:r>
            <a:endParaRPr lang="en-US" sz="1600" u="sng" dirty="0">
              <a:solidFill>
                <a:srgbClr val="0000FF"/>
              </a:solidFill>
              <a:effectLst/>
              <a:ea typeface="Calibri" panose="020F0502020204030204" pitchFamily="34" charset="0"/>
              <a:cs typeface="Times New Roman" panose="02020603050405020304" pitchFamily="18" charset="0"/>
            </a:endParaRPr>
          </a:p>
          <a:p>
            <a:br>
              <a:rPr lang="en-US" sz="1600" b="1" u="sng" dirty="0">
                <a:solidFill>
                  <a:srgbClr val="0000FF"/>
                </a:solidFill>
                <a:cs typeface="Times New Roman" panose="02020603050405020304" pitchFamily="18" charset="0"/>
              </a:rPr>
            </a:br>
            <a:endParaRPr lang="en-US" sz="1600" b="1" u="sng" dirty="0">
              <a:solidFill>
                <a:srgbClr val="0000FF"/>
              </a:solidFill>
              <a:cs typeface="Times New Roman" panose="02020603050405020304" pitchFamily="18" charset="0"/>
            </a:endParaRPr>
          </a:p>
          <a:p>
            <a:r>
              <a:rPr lang="en-US" sz="1600" b="1" dirty="0">
                <a:solidFill>
                  <a:srgbClr val="13294B"/>
                </a:solidFill>
              </a:rPr>
              <a:t>Technical Support</a:t>
            </a:r>
          </a:p>
          <a:p>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(203) 789-0889 Option 2</a:t>
            </a:r>
            <a:b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b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hlinkClick r:id="rId5"/>
              </a:rPr>
              <a:t>support@square-9.com</a:t>
            </a:r>
            <a:r>
              <a:rPr lang="en-US" sz="16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600" b="1" dirty="0">
              <a:solidFill>
                <a:srgbClr val="13294B"/>
              </a:solidFill>
            </a:endParaRPr>
          </a:p>
          <a:p>
            <a:endParaRPr lang="en-US" sz="1600" dirty="0">
              <a:solidFill>
                <a:srgbClr val="13294B"/>
              </a:solidFill>
            </a:endParaRPr>
          </a:p>
          <a:p>
            <a:endParaRPr lang="en-US" sz="1600" dirty="0">
              <a:solidFill>
                <a:srgbClr val="13294B"/>
              </a:solidFill>
            </a:endParaRPr>
          </a:p>
        </p:txBody>
      </p:sp>
      <p:pic>
        <p:nvPicPr>
          <p:cNvPr id="11" name="Picture 10">
            <a:extLst>
              <a:ext uri="{FF2B5EF4-FFF2-40B4-BE49-F238E27FC236}">
                <a16:creationId xmlns:a16="http://schemas.microsoft.com/office/drawing/2014/main" id="{E6A529BF-BF05-422C-8712-5344A4672794}"/>
              </a:ext>
            </a:extLst>
          </p:cNvPr>
          <p:cNvPicPr>
            <a:picLocks noChangeAspect="1"/>
          </p:cNvPicPr>
          <p:nvPr/>
        </p:nvPicPr>
        <p:blipFill>
          <a:blip r:embed="rId6"/>
          <a:srcRect/>
          <a:stretch/>
        </p:blipFill>
        <p:spPr>
          <a:xfrm>
            <a:off x="10594325" y="6306381"/>
            <a:ext cx="1210959" cy="339067"/>
          </a:xfrm>
          <a:prstGeom prst="rect">
            <a:avLst/>
          </a:prstGeom>
        </p:spPr>
      </p:pic>
      <p:sp>
        <p:nvSpPr>
          <p:cNvPr id="10" name="Google Shape;137;p21">
            <a:extLst>
              <a:ext uri="{FF2B5EF4-FFF2-40B4-BE49-F238E27FC236}">
                <a16:creationId xmlns:a16="http://schemas.microsoft.com/office/drawing/2014/main" id="{2DED1F5A-78FE-432C-A093-E430543CCB52}"/>
              </a:ext>
            </a:extLst>
          </p:cNvPr>
          <p:cNvSpPr txBox="1">
            <a:spLocks/>
          </p:cNvSpPr>
          <p:nvPr/>
        </p:nvSpPr>
        <p:spPr>
          <a:xfrm>
            <a:off x="6096000" y="749603"/>
            <a:ext cx="5452942" cy="588191"/>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C5CEF7-D51C-4B06-93E0-FF67EB91B0D9}"/>
              </a:ext>
            </a:extLst>
          </p:cNvPr>
          <p:cNvSpPr txBox="1"/>
          <p:nvPr/>
        </p:nvSpPr>
        <p:spPr>
          <a:xfrm>
            <a:off x="614739" y="1469232"/>
            <a:ext cx="7527179" cy="4875181"/>
          </a:xfrm>
          <a:prstGeom prst="rect">
            <a:avLst/>
          </a:prstGeom>
          <a:noFill/>
        </p:spPr>
        <p:txBody>
          <a:bodyPr wrap="square" rtlCol="0">
            <a:spAutoFit/>
          </a:bodyPr>
          <a:lstStyle/>
          <a:p>
            <a:pPr marL="0" marR="0">
              <a:lnSpc>
                <a:spcPct val="115000"/>
              </a:lnSpc>
              <a:spcBef>
                <a:spcPts val="0"/>
              </a:spcBef>
              <a:spcAft>
                <a:spcPts val="0"/>
              </a:spcAft>
            </a:pPr>
            <a:r>
              <a:rPr lang="en-US" sz="18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Customer Name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has a stated objective of leaving their manual, unstructured filing system and replacing it with a central content repository that is database driven, secure and can scale to the growing needs of their business.  By doing so, </a:t>
            </a:r>
            <a:r>
              <a:rPr lang="en-US" sz="18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Customer Name </a:t>
            </a: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will realize reduced document storage and processing costs, increased collaboration, and compliance, streamlined document administration and better preparedness in the event of disaster.</a:t>
            </a:r>
          </a:p>
          <a:p>
            <a:pPr marL="0" marR="0">
              <a:lnSpc>
                <a:spcPct val="115000"/>
              </a:lnSpc>
              <a:spcBef>
                <a:spcPts val="0"/>
              </a:spcBef>
              <a:spcAft>
                <a:spcPts val="0"/>
              </a:spcAft>
            </a:pPr>
            <a:endParaRPr lang="en-US"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pPr>
            <a:r>
              <a:rPr lang="en-US"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proposed solution, outlined within this document, will help lower document storage and retrieval costs, drive document-based compliances, increase overall collaboration and provide a secure means for ensuring disaster preparedness. We would like to thank everyone for their assistance through the discovery process for providing the information necessary for this proposal.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rtl="0" fontAlgn="base">
              <a:spcBef>
                <a:spcPts val="1200"/>
              </a:spcBef>
              <a:spcAft>
                <a:spcPts val="0"/>
              </a:spcAft>
            </a:pPr>
            <a:endParaRPr lang="en-US" sz="1100" dirty="0">
              <a:solidFill>
                <a:srgbClr val="000000"/>
              </a:solidFill>
            </a:endParaRPr>
          </a:p>
        </p:txBody>
      </p:sp>
      <p:sp>
        <p:nvSpPr>
          <p:cNvPr id="8" name="Google Shape;137;p21">
            <a:extLst>
              <a:ext uri="{FF2B5EF4-FFF2-40B4-BE49-F238E27FC236}">
                <a16:creationId xmlns:a16="http://schemas.microsoft.com/office/drawing/2014/main" id="{44BC44AE-F3D1-4258-995C-F22925A644C1}"/>
              </a:ext>
            </a:extLst>
          </p:cNvPr>
          <p:cNvSpPr txBox="1">
            <a:spLocks noGrp="1"/>
          </p:cNvSpPr>
          <p:nvPr>
            <p:ph type="title"/>
          </p:nvPr>
        </p:nvSpPr>
        <p:spPr>
          <a:xfrm>
            <a:off x="614738" y="713984"/>
            <a:ext cx="10934205" cy="450345"/>
          </a:xfrm>
          <a:prstGeom prst="rect">
            <a:avLst/>
          </a:prstGeom>
          <a:noFill/>
          <a:ln>
            <a:noFill/>
          </a:ln>
        </p:spPr>
        <p:txBody>
          <a:bodyPr spcFirstLastPara="1" wrap="square" lIns="91425" tIns="45700" rIns="91425" bIns="45700" anchor="ctr" anchorCtr="0">
            <a:noAutofit/>
          </a:bodyPr>
          <a:lstStyle/>
          <a:p>
            <a:pPr algn="l">
              <a:buSzPts val="3959"/>
            </a:pPr>
            <a:r>
              <a:rPr lang="en-US" b="0" cap="none" dirty="0">
                <a:solidFill>
                  <a:schemeClr val="tx1"/>
                </a:solidFill>
                <a:latin typeface="Century Gothic" panose="020B0502020202020204" pitchFamily="34" charset="0"/>
              </a:rPr>
              <a:t>Executive Summary</a:t>
            </a:r>
          </a:p>
        </p:txBody>
      </p:sp>
      <p:pic>
        <p:nvPicPr>
          <p:cNvPr id="5" name="Picture 4" descr="A picture containing sky, building, outdoor, city&#10;&#10;Description automatically generated">
            <a:extLst>
              <a:ext uri="{FF2B5EF4-FFF2-40B4-BE49-F238E27FC236}">
                <a16:creationId xmlns:a16="http://schemas.microsoft.com/office/drawing/2014/main" id="{C3F35D7A-2C70-4D1E-A9E7-47FA5D1FE7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05381" y="0"/>
            <a:ext cx="2943561" cy="6858000"/>
          </a:xfrm>
          <a:prstGeom prst="rect">
            <a:avLst/>
          </a:prstGeom>
        </p:spPr>
      </p:pic>
    </p:spTree>
    <p:extLst>
      <p:ext uri="{BB962C8B-B14F-4D97-AF65-F5344CB8AC3E}">
        <p14:creationId xmlns:p14="http://schemas.microsoft.com/office/powerpoint/2010/main" val="45342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61382F-8737-426F-9EA0-6D6BEA6176E3}"/>
              </a:ext>
            </a:extLst>
          </p:cNvPr>
          <p:cNvSpPr/>
          <p:nvPr/>
        </p:nvSpPr>
        <p:spPr>
          <a:xfrm>
            <a:off x="10026334" y="6190914"/>
            <a:ext cx="1331810" cy="667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77F052-9C07-4233-8E9C-FA1297D37E09}"/>
              </a:ext>
            </a:extLst>
          </p:cNvPr>
          <p:cNvSpPr/>
          <p:nvPr/>
        </p:nvSpPr>
        <p:spPr>
          <a:xfrm>
            <a:off x="601250" y="-1"/>
            <a:ext cx="2730674" cy="5724395"/>
          </a:xfrm>
          <a:prstGeom prst="rect">
            <a:avLst/>
          </a:prstGeom>
          <a:solidFill>
            <a:srgbClr val="80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2">
            <a:extLst>
              <a:ext uri="{FF2B5EF4-FFF2-40B4-BE49-F238E27FC236}">
                <a16:creationId xmlns:a16="http://schemas.microsoft.com/office/drawing/2014/main" id="{2FEC1094-3106-4298-A61E-9E1CB4674E94}"/>
              </a:ext>
            </a:extLst>
          </p:cNvPr>
          <p:cNvSpPr txBox="1"/>
          <p:nvPr/>
        </p:nvSpPr>
        <p:spPr>
          <a:xfrm>
            <a:off x="3775631" y="2495305"/>
            <a:ext cx="7815119" cy="2970070"/>
          </a:xfrm>
          <a:prstGeom prst="rect">
            <a:avLst/>
          </a:prstGeom>
        </p:spPr>
        <p:txBody>
          <a:bodyPr vert="horz" wrap="square" lIns="0" tIns="29236" rIns="0" bIns="0" rtlCol="0">
            <a:spAutoFit/>
          </a:bodyPr>
          <a:lstStyle/>
          <a:p>
            <a:pPr marL="379446" marR="11695" indent="-342900">
              <a:lnSpc>
                <a:spcPct val="116700"/>
              </a:lnSpc>
              <a:spcBef>
                <a:spcPts val="1565"/>
              </a:spcBef>
              <a:buFont typeface="Arial" panose="020B0604020202020204" pitchFamily="34" charset="0"/>
              <a:buChar char="•"/>
            </a:pPr>
            <a:r>
              <a:rPr lang="en-US" u="sng" dirty="0">
                <a:solidFill>
                  <a:srgbClr val="231F20"/>
                </a:solidFill>
                <a:latin typeface="Century Gothic" panose="020B0502020202020204" pitchFamily="34" charset="0"/>
                <a:cs typeface="Montserrat"/>
              </a:rPr>
              <a:t>Innovative</a:t>
            </a:r>
            <a:r>
              <a:rPr lang="en-US" dirty="0">
                <a:solidFill>
                  <a:srgbClr val="231F20"/>
                </a:solidFill>
                <a:latin typeface="Century Gothic" panose="020B0502020202020204" pitchFamily="34" charset="0"/>
                <a:cs typeface="Montserrat"/>
              </a:rPr>
              <a:t>: Diverse offering with over 20 enhancements/year</a:t>
            </a:r>
          </a:p>
          <a:p>
            <a:pPr marL="379446" marR="11695" indent="-342900">
              <a:lnSpc>
                <a:spcPct val="116700"/>
              </a:lnSpc>
              <a:spcBef>
                <a:spcPts val="1565"/>
              </a:spcBef>
              <a:buFont typeface="Arial" panose="020B0604020202020204" pitchFamily="34" charset="0"/>
              <a:buChar char="•"/>
            </a:pPr>
            <a:r>
              <a:rPr lang="en-US" dirty="0">
                <a:solidFill>
                  <a:srgbClr val="231F20"/>
                </a:solidFill>
                <a:latin typeface="Century Gothic" panose="020B0502020202020204" pitchFamily="34" charset="0"/>
                <a:cs typeface="Montserrat"/>
              </a:rPr>
              <a:t> </a:t>
            </a:r>
            <a:r>
              <a:rPr lang="en-US" u="sng" dirty="0">
                <a:solidFill>
                  <a:srgbClr val="231F20"/>
                </a:solidFill>
                <a:latin typeface="Century Gothic" panose="020B0502020202020204" pitchFamily="34" charset="0"/>
                <a:cs typeface="Montserrat"/>
              </a:rPr>
              <a:t>Agile</a:t>
            </a:r>
            <a:r>
              <a:rPr lang="en-US" dirty="0">
                <a:solidFill>
                  <a:srgbClr val="231F20"/>
                </a:solidFill>
                <a:latin typeface="Century Gothic" panose="020B0502020202020204" pitchFamily="34" charset="0"/>
                <a:cs typeface="Montserrat"/>
              </a:rPr>
              <a:t>: Solutions delivered in hours vs. weeks</a:t>
            </a:r>
          </a:p>
          <a:p>
            <a:pPr marL="379446" marR="11695" indent="-342900">
              <a:lnSpc>
                <a:spcPct val="116700"/>
              </a:lnSpc>
              <a:spcBef>
                <a:spcPts val="1565"/>
              </a:spcBef>
              <a:buFont typeface="Arial" panose="020B0604020202020204" pitchFamily="34" charset="0"/>
              <a:buChar char="•"/>
            </a:pPr>
            <a:r>
              <a:rPr lang="en-US" u="sng" dirty="0">
                <a:solidFill>
                  <a:srgbClr val="231F20"/>
                </a:solidFill>
                <a:latin typeface="Century Gothic" panose="020B0502020202020204" pitchFamily="34" charset="0"/>
                <a:cs typeface="Montserrat"/>
              </a:rPr>
              <a:t>Customizable</a:t>
            </a:r>
            <a:r>
              <a:rPr lang="en-US" dirty="0">
                <a:solidFill>
                  <a:srgbClr val="231F20"/>
                </a:solidFill>
                <a:latin typeface="Century Gothic" panose="020B0502020202020204" pitchFamily="34" charset="0"/>
                <a:cs typeface="Montserrat"/>
              </a:rPr>
              <a:t>: Unlimited capabilities to meet your specific needs</a:t>
            </a:r>
          </a:p>
          <a:p>
            <a:pPr marL="379446" marR="11695" indent="-342900">
              <a:lnSpc>
                <a:spcPct val="116700"/>
              </a:lnSpc>
              <a:spcBef>
                <a:spcPts val="1565"/>
              </a:spcBef>
              <a:buFont typeface="Arial" panose="020B0604020202020204" pitchFamily="34" charset="0"/>
              <a:buChar char="•"/>
            </a:pPr>
            <a:r>
              <a:rPr lang="en-US" u="sng" dirty="0">
                <a:solidFill>
                  <a:srgbClr val="231F20"/>
                </a:solidFill>
                <a:latin typeface="Century Gothic" panose="020B0502020202020204" pitchFamily="34" charset="0"/>
                <a:cs typeface="Montserrat"/>
              </a:rPr>
              <a:t>Compliant</a:t>
            </a:r>
            <a:r>
              <a:rPr lang="en-US" dirty="0">
                <a:solidFill>
                  <a:srgbClr val="231F20"/>
                </a:solidFill>
                <a:latin typeface="Century Gothic" panose="020B0502020202020204" pitchFamily="34" charset="0"/>
                <a:cs typeface="Montserrat"/>
              </a:rPr>
              <a:t>: SOC 1, SOC 2, SOC 3, and HIPAA certified </a:t>
            </a:r>
          </a:p>
          <a:p>
            <a:pPr marL="379446" marR="11695" indent="-342900">
              <a:lnSpc>
                <a:spcPct val="116700"/>
              </a:lnSpc>
              <a:spcBef>
                <a:spcPts val="1565"/>
              </a:spcBef>
              <a:buFont typeface="Arial" panose="020B0604020202020204" pitchFamily="34" charset="0"/>
              <a:buChar char="•"/>
            </a:pPr>
            <a:r>
              <a:rPr lang="en-US" u="sng" dirty="0">
                <a:solidFill>
                  <a:srgbClr val="231F20"/>
                </a:solidFill>
                <a:latin typeface="Century Gothic" panose="020B0502020202020204" pitchFamily="34" charset="0"/>
                <a:cs typeface="Montserrat"/>
              </a:rPr>
              <a:t>Reliable</a:t>
            </a:r>
            <a:r>
              <a:rPr lang="en-US" dirty="0">
                <a:solidFill>
                  <a:srgbClr val="231F20"/>
                </a:solidFill>
                <a:latin typeface="Century Gothic" panose="020B0502020202020204" pitchFamily="34" charset="0"/>
                <a:cs typeface="Montserrat"/>
              </a:rPr>
              <a:t>: C</a:t>
            </a:r>
            <a:r>
              <a:rPr dirty="0">
                <a:solidFill>
                  <a:srgbClr val="231F20"/>
                </a:solidFill>
                <a:latin typeface="Century Gothic" panose="020B0502020202020204" pitchFamily="34" charset="0"/>
                <a:cs typeface="Montserrat"/>
              </a:rPr>
              <a:t>ustomer renewal rate of over 96%</a:t>
            </a:r>
            <a:endParaRPr lang="en-US" dirty="0">
              <a:solidFill>
                <a:srgbClr val="231F20"/>
              </a:solidFill>
              <a:latin typeface="Century Gothic" panose="020B0502020202020204" pitchFamily="34" charset="0"/>
              <a:cs typeface="Montserrat"/>
            </a:endParaRPr>
          </a:p>
          <a:p>
            <a:pPr marL="379446" marR="11695" indent="-342900">
              <a:lnSpc>
                <a:spcPct val="116700"/>
              </a:lnSpc>
              <a:spcBef>
                <a:spcPts val="1565"/>
              </a:spcBef>
              <a:buFont typeface="Arial" panose="020B0604020202020204" pitchFamily="34" charset="0"/>
              <a:buChar char="•"/>
            </a:pPr>
            <a:r>
              <a:rPr lang="en-US" u="sng" dirty="0">
                <a:solidFill>
                  <a:srgbClr val="231F20"/>
                </a:solidFill>
                <a:latin typeface="Century Gothic" panose="020B0502020202020204" pitchFamily="34" charset="0"/>
                <a:cs typeface="Montserrat"/>
              </a:rPr>
              <a:t>Flexible</a:t>
            </a:r>
            <a:r>
              <a:rPr lang="en-US" dirty="0">
                <a:solidFill>
                  <a:srgbClr val="231F20"/>
                </a:solidFill>
                <a:latin typeface="Century Gothic" panose="020B0502020202020204" pitchFamily="34" charset="0"/>
                <a:cs typeface="Montserrat"/>
              </a:rPr>
              <a:t>: Work the way you want, in the cloud or on-premises</a:t>
            </a:r>
          </a:p>
        </p:txBody>
      </p:sp>
      <p:sp>
        <p:nvSpPr>
          <p:cNvPr id="14" name="object 11">
            <a:extLst>
              <a:ext uri="{FF2B5EF4-FFF2-40B4-BE49-F238E27FC236}">
                <a16:creationId xmlns:a16="http://schemas.microsoft.com/office/drawing/2014/main" id="{039F7CF8-035C-4CDC-9380-B1F05C08732F}"/>
              </a:ext>
            </a:extLst>
          </p:cNvPr>
          <p:cNvSpPr txBox="1"/>
          <p:nvPr/>
        </p:nvSpPr>
        <p:spPr>
          <a:xfrm>
            <a:off x="3116020" y="6334462"/>
            <a:ext cx="6910314" cy="282903"/>
          </a:xfrm>
          <a:prstGeom prst="rect">
            <a:avLst/>
          </a:prstGeom>
          <a:noFill/>
          <a:ln>
            <a:noFill/>
          </a:ln>
        </p:spPr>
        <p:txBody>
          <a:bodyPr vert="horz" wrap="square" lIns="0" tIns="5847" rIns="0" bIns="0" rtlCol="0">
            <a:spAutoFit/>
          </a:bodyPr>
          <a:lstStyle/>
          <a:p>
            <a:pPr algn="r">
              <a:lnSpc>
                <a:spcPct val="100000"/>
              </a:lnSpc>
            </a:pPr>
            <a:r>
              <a:rPr lang="en-US" i="1" spc="-81" dirty="0">
                <a:solidFill>
                  <a:srgbClr val="769DDC"/>
                </a:solidFill>
                <a:latin typeface="Century Gothic" panose="020B0502020202020204" pitchFamily="34" charset="0"/>
                <a:cs typeface="Lucida Sans"/>
              </a:rPr>
              <a:t>Common Tasks Simplified</a:t>
            </a:r>
            <a:endParaRPr lang="en-US" i="1" dirty="0">
              <a:solidFill>
                <a:srgbClr val="769DDC"/>
              </a:solidFill>
              <a:latin typeface="Century Gothic" panose="020B0502020202020204" pitchFamily="34" charset="0"/>
              <a:cs typeface="Lucida Sans"/>
            </a:endParaRPr>
          </a:p>
        </p:txBody>
      </p:sp>
      <p:sp>
        <p:nvSpPr>
          <p:cNvPr id="11" name="Rectangle 10">
            <a:extLst>
              <a:ext uri="{FF2B5EF4-FFF2-40B4-BE49-F238E27FC236}">
                <a16:creationId xmlns:a16="http://schemas.microsoft.com/office/drawing/2014/main" id="{EBC7CF65-3ED6-42EE-A710-586181A804E8}"/>
              </a:ext>
            </a:extLst>
          </p:cNvPr>
          <p:cNvSpPr/>
          <p:nvPr/>
        </p:nvSpPr>
        <p:spPr>
          <a:xfrm>
            <a:off x="406130" y="607491"/>
            <a:ext cx="3426834" cy="1626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137;p21">
            <a:extLst>
              <a:ext uri="{FF2B5EF4-FFF2-40B4-BE49-F238E27FC236}">
                <a16:creationId xmlns:a16="http://schemas.microsoft.com/office/drawing/2014/main" id="{35AABCC3-7E13-4217-B3AB-C809534DCBE7}"/>
              </a:ext>
            </a:extLst>
          </p:cNvPr>
          <p:cNvSpPr txBox="1">
            <a:spLocks noGrp="1"/>
          </p:cNvSpPr>
          <p:nvPr>
            <p:ph type="title"/>
          </p:nvPr>
        </p:nvSpPr>
        <p:spPr>
          <a:xfrm>
            <a:off x="605985" y="990512"/>
            <a:ext cx="10861735" cy="440265"/>
          </a:xfrm>
          <a:prstGeom prst="rect">
            <a:avLst/>
          </a:prstGeom>
          <a:noFill/>
          <a:ln>
            <a:noFill/>
          </a:ln>
        </p:spPr>
        <p:txBody>
          <a:bodyPr spcFirstLastPara="1" wrap="square" lIns="91425" tIns="45700" rIns="91425" bIns="45700" anchor="ctr" anchorCtr="0">
            <a:noAutofit/>
          </a:bodyPr>
          <a:lstStyle/>
          <a:p>
            <a:pPr algn="l">
              <a:buSzPts val="3959"/>
            </a:pPr>
            <a:r>
              <a:rPr lang="en-US" b="0" cap="none" dirty="0">
                <a:solidFill>
                  <a:schemeClr val="tx1"/>
                </a:solidFill>
                <a:latin typeface="Century Gothic" panose="020B0502020202020204" pitchFamily="34" charset="0"/>
              </a:rPr>
              <a:t>The Square 9 Difference</a:t>
            </a:r>
          </a:p>
        </p:txBody>
      </p:sp>
      <p:sp>
        <p:nvSpPr>
          <p:cNvPr id="2" name="TextBox 1">
            <a:extLst>
              <a:ext uri="{FF2B5EF4-FFF2-40B4-BE49-F238E27FC236}">
                <a16:creationId xmlns:a16="http://schemas.microsoft.com/office/drawing/2014/main" id="{B28D7B4B-AFDC-4217-9828-326B2FC2E7F0}"/>
              </a:ext>
            </a:extLst>
          </p:cNvPr>
          <p:cNvSpPr txBox="1"/>
          <p:nvPr/>
        </p:nvSpPr>
        <p:spPr>
          <a:xfrm>
            <a:off x="601250" y="1572711"/>
            <a:ext cx="8841206" cy="646331"/>
          </a:xfrm>
          <a:prstGeom prst="rect">
            <a:avLst/>
          </a:prstGeom>
          <a:noFill/>
        </p:spPr>
        <p:txBody>
          <a:bodyPr wrap="square" rtlCol="0">
            <a:spAutoFit/>
          </a:bodyPr>
          <a:lstStyle/>
          <a:p>
            <a:r>
              <a:rPr lang="en-US" sz="1800" cap="none" dirty="0">
                <a:solidFill>
                  <a:srgbClr val="769DDC"/>
                </a:solidFill>
                <a:latin typeface="Century Gothic" panose="020B0502020202020204" pitchFamily="34" charset="0"/>
              </a:rPr>
              <a:t>Choose Square 9 for award-winning digital transformation solutions</a:t>
            </a:r>
            <a:endParaRPr lang="en-US" sz="1800" dirty="0">
              <a:solidFill>
                <a:srgbClr val="769DDC"/>
              </a:solidFill>
              <a:latin typeface="Century Gothic" panose="020B0502020202020204" pitchFamily="34" charset="0"/>
              <a:cs typeface="Montserrat"/>
            </a:endParaRPr>
          </a:p>
          <a:p>
            <a:endParaRPr lang="en-US" dirty="0">
              <a:solidFill>
                <a:srgbClr val="769DDC"/>
              </a:solidFill>
            </a:endParaRPr>
          </a:p>
        </p:txBody>
      </p:sp>
      <p:cxnSp>
        <p:nvCxnSpPr>
          <p:cNvPr id="4" name="Straight Connector 3">
            <a:extLst>
              <a:ext uri="{FF2B5EF4-FFF2-40B4-BE49-F238E27FC236}">
                <a16:creationId xmlns:a16="http://schemas.microsoft.com/office/drawing/2014/main" id="{C1444D9C-E47B-455B-9092-3DE33841856F}"/>
              </a:ext>
            </a:extLst>
          </p:cNvPr>
          <p:cNvCxnSpPr/>
          <p:nvPr/>
        </p:nvCxnSpPr>
        <p:spPr>
          <a:xfrm>
            <a:off x="10326029" y="6334462"/>
            <a:ext cx="0" cy="31166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9158295-4F6E-4A87-B173-3C2EFCC8AC36}"/>
              </a:ext>
            </a:extLst>
          </p:cNvPr>
          <p:cNvPicPr>
            <a:picLocks noChangeAspect="1"/>
          </p:cNvPicPr>
          <p:nvPr/>
        </p:nvPicPr>
        <p:blipFill>
          <a:blip r:embed="rId3"/>
          <a:srcRect/>
          <a:stretch/>
        </p:blipFill>
        <p:spPr>
          <a:xfrm>
            <a:off x="10594325" y="6306381"/>
            <a:ext cx="1210959" cy="339067"/>
          </a:xfrm>
          <a:prstGeom prst="rect">
            <a:avLst/>
          </a:prstGeom>
        </p:spPr>
      </p:pic>
    </p:spTree>
    <p:extLst>
      <p:ext uri="{BB962C8B-B14F-4D97-AF65-F5344CB8AC3E}">
        <p14:creationId xmlns:p14="http://schemas.microsoft.com/office/powerpoint/2010/main" val="208817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A05D901B-E7A8-402C-BF38-A59B99BD2580}"/>
              </a:ext>
            </a:extLst>
          </p:cNvPr>
          <p:cNvSpPr/>
          <p:nvPr/>
        </p:nvSpPr>
        <p:spPr>
          <a:xfrm>
            <a:off x="6196663" y="2181315"/>
            <a:ext cx="4553055" cy="3717348"/>
          </a:xfrm>
          <a:prstGeom prst="round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2E76E10-ECA5-42F8-BE2F-0D90BBE0FC16}"/>
              </a:ext>
            </a:extLst>
          </p:cNvPr>
          <p:cNvSpPr/>
          <p:nvPr/>
        </p:nvSpPr>
        <p:spPr>
          <a:xfrm>
            <a:off x="888520" y="2181315"/>
            <a:ext cx="4553055" cy="3717348"/>
          </a:xfrm>
          <a:prstGeom prst="round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utoShape 3">
            <a:extLst>
              <a:ext uri="{FF2B5EF4-FFF2-40B4-BE49-F238E27FC236}">
                <a16:creationId xmlns:a16="http://schemas.microsoft.com/office/drawing/2014/main" id="{725326CC-BCC6-4371-B1A9-C5CD4AC95371}"/>
              </a:ext>
            </a:extLst>
          </p:cNvPr>
          <p:cNvSpPr/>
          <p:nvPr/>
        </p:nvSpPr>
        <p:spPr>
          <a:xfrm rot="5400000" flipH="1">
            <a:off x="3145247" y="1632976"/>
            <a:ext cx="27432" cy="3271990"/>
          </a:xfrm>
          <a:prstGeom prst="rect">
            <a:avLst/>
          </a:prstGeom>
          <a:solidFill>
            <a:srgbClr val="769DDC"/>
          </a:solidFill>
        </p:spPr>
      </p:sp>
      <p:sp>
        <p:nvSpPr>
          <p:cNvPr id="22" name="AutoShape 3">
            <a:extLst>
              <a:ext uri="{FF2B5EF4-FFF2-40B4-BE49-F238E27FC236}">
                <a16:creationId xmlns:a16="http://schemas.microsoft.com/office/drawing/2014/main" id="{EB646DFA-C863-418D-8D1C-B0B713938620}"/>
              </a:ext>
            </a:extLst>
          </p:cNvPr>
          <p:cNvSpPr/>
          <p:nvPr/>
        </p:nvSpPr>
        <p:spPr>
          <a:xfrm rot="5400000" flipH="1">
            <a:off x="8459474" y="1625078"/>
            <a:ext cx="27432" cy="3271990"/>
          </a:xfrm>
          <a:prstGeom prst="rect">
            <a:avLst/>
          </a:prstGeom>
          <a:solidFill>
            <a:srgbClr val="1E4078"/>
          </a:solidFill>
        </p:spPr>
      </p:sp>
      <p:sp>
        <p:nvSpPr>
          <p:cNvPr id="25" name="TextBox 24">
            <a:extLst>
              <a:ext uri="{FF2B5EF4-FFF2-40B4-BE49-F238E27FC236}">
                <a16:creationId xmlns:a16="http://schemas.microsoft.com/office/drawing/2014/main" id="{727F3380-107A-4FBB-92D9-3053161EF4BA}"/>
              </a:ext>
            </a:extLst>
          </p:cNvPr>
          <p:cNvSpPr txBox="1"/>
          <p:nvPr/>
        </p:nvSpPr>
        <p:spPr>
          <a:xfrm>
            <a:off x="876351" y="2635668"/>
            <a:ext cx="4565224" cy="461665"/>
          </a:xfrm>
          <a:prstGeom prst="rect">
            <a:avLst/>
          </a:prstGeom>
          <a:noFill/>
        </p:spPr>
        <p:txBody>
          <a:bodyPr wrap="square" rtlCol="0">
            <a:spAutoFit/>
          </a:bodyPr>
          <a:lstStyle/>
          <a:p>
            <a:pPr algn="ctr"/>
            <a:r>
              <a:rPr lang="en-US" sz="2400" dirty="0">
                <a:latin typeface="Century Gothic" panose="020B0502020202020204" pitchFamily="34" charset="0"/>
              </a:rPr>
              <a:t>Challenges</a:t>
            </a:r>
            <a:endParaRPr lang="en-US" sz="2000" dirty="0">
              <a:latin typeface="Century Gothic" panose="020B0502020202020204" pitchFamily="34" charset="0"/>
            </a:endParaRPr>
          </a:p>
        </p:txBody>
      </p:sp>
      <p:sp>
        <p:nvSpPr>
          <p:cNvPr id="26" name="TextBox 25">
            <a:extLst>
              <a:ext uri="{FF2B5EF4-FFF2-40B4-BE49-F238E27FC236}">
                <a16:creationId xmlns:a16="http://schemas.microsoft.com/office/drawing/2014/main" id="{1A493BD6-9576-438B-B707-26509D774C9E}"/>
              </a:ext>
            </a:extLst>
          </p:cNvPr>
          <p:cNvSpPr txBox="1"/>
          <p:nvPr/>
        </p:nvSpPr>
        <p:spPr>
          <a:xfrm>
            <a:off x="6196663" y="2635667"/>
            <a:ext cx="4565224" cy="461665"/>
          </a:xfrm>
          <a:prstGeom prst="rect">
            <a:avLst/>
          </a:prstGeom>
          <a:noFill/>
        </p:spPr>
        <p:txBody>
          <a:bodyPr wrap="square" rtlCol="0">
            <a:spAutoFit/>
          </a:bodyPr>
          <a:lstStyle/>
          <a:p>
            <a:pPr algn="ctr"/>
            <a:r>
              <a:rPr lang="en-US" sz="2400" dirty="0">
                <a:latin typeface="Century Gothic" panose="020B0502020202020204" pitchFamily="34" charset="0"/>
              </a:rPr>
              <a:t>Goals</a:t>
            </a:r>
            <a:endParaRPr lang="en-US" sz="2000" dirty="0">
              <a:latin typeface="Century Gothic" panose="020B0502020202020204" pitchFamily="34" charset="0"/>
            </a:endParaRPr>
          </a:p>
        </p:txBody>
      </p:sp>
      <p:sp>
        <p:nvSpPr>
          <p:cNvPr id="28" name="TextBox 27">
            <a:extLst>
              <a:ext uri="{FF2B5EF4-FFF2-40B4-BE49-F238E27FC236}">
                <a16:creationId xmlns:a16="http://schemas.microsoft.com/office/drawing/2014/main" id="{E7D9A2DD-6DEF-4B1C-8890-FD6465BA991A}"/>
              </a:ext>
            </a:extLst>
          </p:cNvPr>
          <p:cNvSpPr txBox="1"/>
          <p:nvPr/>
        </p:nvSpPr>
        <p:spPr>
          <a:xfrm>
            <a:off x="876351" y="3507979"/>
            <a:ext cx="4565224" cy="1815882"/>
          </a:xfrm>
          <a:prstGeom prst="rect">
            <a:avLst/>
          </a:prstGeom>
          <a:noFill/>
        </p:spPr>
        <p:txBody>
          <a:bodyPr wrap="square" rtlCol="0">
            <a:spAutoFit/>
          </a:bodyPr>
          <a:lstStyle/>
          <a:p>
            <a:pPr marL="573088" lvl="1" indent="-339725">
              <a:buFont typeface="Arial" panose="020B0604020202020204" pitchFamily="34" charset="0"/>
              <a:buChar char="•"/>
            </a:pPr>
            <a:r>
              <a:rPr lang="en-US" sz="1600" dirty="0">
                <a:latin typeface="Century Gothic" panose="020B0502020202020204" pitchFamily="34" charset="0"/>
              </a:rPr>
              <a:t>Missing documents or information</a:t>
            </a:r>
            <a:br>
              <a:rPr lang="en-US" sz="1600" dirty="0">
                <a:latin typeface="Century Gothic" panose="020B0502020202020204" pitchFamily="34" charset="0"/>
              </a:rPr>
            </a:br>
            <a:br>
              <a:rPr lang="en-US" sz="1600" dirty="0">
                <a:latin typeface="Century Gothic" panose="020B0502020202020204" pitchFamily="34" charset="0"/>
              </a:rPr>
            </a:br>
            <a:endParaRPr lang="en-US" sz="1600" dirty="0">
              <a:latin typeface="Century Gothic" panose="020B0502020202020204" pitchFamily="34" charset="0"/>
            </a:endParaRPr>
          </a:p>
          <a:p>
            <a:pPr marL="573088" lvl="1" indent="-339725">
              <a:buFont typeface="Arial" panose="020B0604020202020204" pitchFamily="34" charset="0"/>
              <a:buChar char="•"/>
            </a:pPr>
            <a:r>
              <a:rPr lang="en-US" sz="1600" dirty="0">
                <a:latin typeface="Century Gothic" panose="020B0502020202020204" pitchFamily="34" charset="0"/>
              </a:rPr>
              <a:t>Lack of visibility into…</a:t>
            </a:r>
            <a:br>
              <a:rPr lang="en-US" sz="1600" dirty="0">
                <a:latin typeface="Century Gothic" panose="020B0502020202020204" pitchFamily="34" charset="0"/>
              </a:rPr>
            </a:br>
            <a:br>
              <a:rPr lang="en-US" sz="1600" dirty="0">
                <a:latin typeface="Century Gothic" panose="020B0502020202020204" pitchFamily="34" charset="0"/>
              </a:rPr>
            </a:br>
            <a:endParaRPr lang="en-US" sz="1600" dirty="0">
              <a:latin typeface="Century Gothic" panose="020B0502020202020204" pitchFamily="34" charset="0"/>
            </a:endParaRPr>
          </a:p>
          <a:p>
            <a:pPr marL="573088" lvl="1" indent="-339725">
              <a:buFont typeface="Arial" panose="020B0604020202020204" pitchFamily="34" charset="0"/>
              <a:buChar char="•"/>
            </a:pPr>
            <a:r>
              <a:rPr lang="en-US" sz="1600" dirty="0">
                <a:latin typeface="Century Gothic" panose="020B0502020202020204" pitchFamily="34" charset="0"/>
              </a:rPr>
              <a:t>Last payments on invoices</a:t>
            </a:r>
          </a:p>
        </p:txBody>
      </p:sp>
      <p:sp>
        <p:nvSpPr>
          <p:cNvPr id="29" name="TextBox 28">
            <a:extLst>
              <a:ext uri="{FF2B5EF4-FFF2-40B4-BE49-F238E27FC236}">
                <a16:creationId xmlns:a16="http://schemas.microsoft.com/office/drawing/2014/main" id="{E16AA47B-95C2-48C1-807B-0E9410B7C1DA}"/>
              </a:ext>
            </a:extLst>
          </p:cNvPr>
          <p:cNvSpPr txBox="1"/>
          <p:nvPr/>
        </p:nvSpPr>
        <p:spPr>
          <a:xfrm>
            <a:off x="6196663" y="3507978"/>
            <a:ext cx="4553055" cy="1815882"/>
          </a:xfrm>
          <a:prstGeom prst="rect">
            <a:avLst/>
          </a:prstGeom>
          <a:noFill/>
        </p:spPr>
        <p:txBody>
          <a:bodyPr wrap="square" rtlCol="0">
            <a:spAutoFit/>
          </a:bodyPr>
          <a:lstStyle/>
          <a:p>
            <a:pPr lvl="1" indent="-223838">
              <a:buFont typeface="Arial" panose="020B0604020202020204" pitchFamily="34" charset="0"/>
              <a:buChar char="•"/>
            </a:pPr>
            <a:r>
              <a:rPr lang="en-US" sz="1600" dirty="0">
                <a:latin typeface="Century Gothic" panose="020B0502020202020204" pitchFamily="34" charset="0"/>
              </a:rPr>
              <a:t>Consistent flow of information going </a:t>
            </a:r>
            <a:br>
              <a:rPr lang="en-US" sz="1600" dirty="0">
                <a:latin typeface="Century Gothic" panose="020B0502020202020204" pitchFamily="34" charset="0"/>
              </a:rPr>
            </a:br>
            <a:r>
              <a:rPr lang="en-US" sz="1600" dirty="0">
                <a:latin typeface="Century Gothic" panose="020B0502020202020204" pitchFamily="34" charset="0"/>
              </a:rPr>
              <a:t>to the right place at the right time</a:t>
            </a:r>
            <a:br>
              <a:rPr lang="en-US" sz="1600" dirty="0">
                <a:latin typeface="Century Gothic" panose="020B0502020202020204" pitchFamily="34" charset="0"/>
              </a:rPr>
            </a:br>
            <a:endParaRPr lang="en-US" sz="1600" dirty="0">
              <a:latin typeface="Century Gothic" panose="020B0502020202020204" pitchFamily="34" charset="0"/>
            </a:endParaRPr>
          </a:p>
          <a:p>
            <a:pPr lvl="1" indent="-223838">
              <a:buFont typeface="Arial" panose="020B0604020202020204" pitchFamily="34" charset="0"/>
              <a:buChar char="•"/>
            </a:pPr>
            <a:r>
              <a:rPr lang="en-US" sz="1600" dirty="0">
                <a:latin typeface="Century Gothic" panose="020B0502020202020204" pitchFamily="34" charset="0"/>
              </a:rPr>
              <a:t>Visibility by upper management into the status of …</a:t>
            </a:r>
            <a:br>
              <a:rPr lang="en-US" sz="1600" dirty="0">
                <a:latin typeface="Century Gothic" panose="020B0502020202020204" pitchFamily="34" charset="0"/>
              </a:rPr>
            </a:br>
            <a:endParaRPr lang="en-US" sz="1600" dirty="0">
              <a:latin typeface="Century Gothic" panose="020B0502020202020204" pitchFamily="34" charset="0"/>
            </a:endParaRPr>
          </a:p>
          <a:p>
            <a:pPr lvl="1" indent="-223838">
              <a:buFont typeface="Arial" panose="020B0604020202020204" pitchFamily="34" charset="0"/>
              <a:buChar char="•"/>
            </a:pPr>
            <a:r>
              <a:rPr lang="en-US" sz="1600" dirty="0">
                <a:latin typeface="Century Gothic" panose="020B0502020202020204" pitchFamily="34" charset="0"/>
              </a:rPr>
              <a:t>Eliminate all late payments</a:t>
            </a:r>
          </a:p>
        </p:txBody>
      </p:sp>
      <p:sp>
        <p:nvSpPr>
          <p:cNvPr id="17" name="Rectangle 16">
            <a:extLst>
              <a:ext uri="{FF2B5EF4-FFF2-40B4-BE49-F238E27FC236}">
                <a16:creationId xmlns:a16="http://schemas.microsoft.com/office/drawing/2014/main" id="{8B51FC8D-61EF-404E-ACFC-3E17A02C6CD5}"/>
              </a:ext>
            </a:extLst>
          </p:cNvPr>
          <p:cNvSpPr/>
          <p:nvPr/>
        </p:nvSpPr>
        <p:spPr>
          <a:xfrm rot="5400000">
            <a:off x="5438170" y="-5050532"/>
            <a:ext cx="1315662" cy="12191998"/>
          </a:xfrm>
          <a:prstGeom prst="rect">
            <a:avLst/>
          </a:prstGeom>
          <a:solidFill>
            <a:srgbClr val="769DDC"/>
          </a:solidFill>
          <a:ln>
            <a:solidFill>
              <a:srgbClr val="76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08EF6DE-A8DB-4200-BEAF-4F721D739A22}"/>
              </a:ext>
            </a:extLst>
          </p:cNvPr>
          <p:cNvSpPr/>
          <p:nvPr/>
        </p:nvSpPr>
        <p:spPr>
          <a:xfrm>
            <a:off x="455295" y="54224"/>
            <a:ext cx="5203272" cy="20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91DFBB4B-0292-4105-8860-BF5F7C573611}"/>
              </a:ext>
            </a:extLst>
          </p:cNvPr>
          <p:cNvSpPr txBox="1">
            <a:spLocks/>
          </p:cNvSpPr>
          <p:nvPr/>
        </p:nvSpPr>
        <p:spPr>
          <a:xfrm>
            <a:off x="876351" y="543702"/>
            <a:ext cx="5203273" cy="415635"/>
          </a:xfrm>
          <a:prstGeom prst="rect">
            <a:avLst/>
          </a:prstGeom>
        </p:spPr>
        <p:txBody>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r>
              <a:rPr lang="en-US" sz="3600" b="0" cap="none" spc="0" dirty="0">
                <a:latin typeface="Century Gothic" panose="020B0502020202020204" pitchFamily="34" charset="0"/>
              </a:rPr>
              <a:t>Desired Outcomes </a:t>
            </a:r>
            <a:br>
              <a:rPr lang="en-US" sz="3600" b="0" cap="none" spc="0" dirty="0">
                <a:latin typeface="Century Gothic" panose="020B0502020202020204" pitchFamily="34" charset="0"/>
              </a:rPr>
            </a:br>
            <a:r>
              <a:rPr lang="en-US" sz="3600" b="0" cap="none" spc="0" dirty="0">
                <a:latin typeface="Century Gothic" panose="020B0502020202020204" pitchFamily="34" charset="0"/>
              </a:rPr>
              <a:t>and Challenges</a:t>
            </a:r>
          </a:p>
        </p:txBody>
      </p:sp>
      <p:pic>
        <p:nvPicPr>
          <p:cNvPr id="15" name="Picture 14">
            <a:extLst>
              <a:ext uri="{FF2B5EF4-FFF2-40B4-BE49-F238E27FC236}">
                <a16:creationId xmlns:a16="http://schemas.microsoft.com/office/drawing/2014/main" id="{05395C17-D62E-4F4E-9D84-153577FC019B}"/>
              </a:ext>
            </a:extLst>
          </p:cNvPr>
          <p:cNvPicPr>
            <a:picLocks noChangeAspect="1"/>
          </p:cNvPicPr>
          <p:nvPr/>
        </p:nvPicPr>
        <p:blipFill>
          <a:blip r:embed="rId3"/>
          <a:srcRect/>
          <a:stretch/>
        </p:blipFill>
        <p:spPr>
          <a:xfrm>
            <a:off x="10594325" y="6306381"/>
            <a:ext cx="1210959" cy="339067"/>
          </a:xfrm>
          <a:prstGeom prst="rect">
            <a:avLst/>
          </a:prstGeom>
        </p:spPr>
      </p:pic>
    </p:spTree>
    <p:extLst>
      <p:ext uri="{BB962C8B-B14F-4D97-AF65-F5344CB8AC3E}">
        <p14:creationId xmlns:p14="http://schemas.microsoft.com/office/powerpoint/2010/main" val="319526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9" name="Google Shape;139;p21"/>
          <p:cNvSpPr txBox="1">
            <a:spLocks noGrp="1"/>
          </p:cNvSpPr>
          <p:nvPr>
            <p:ph type="body" idx="4294967295"/>
          </p:nvPr>
        </p:nvSpPr>
        <p:spPr>
          <a:xfrm>
            <a:off x="3970939" y="2582422"/>
            <a:ext cx="6553470" cy="1693156"/>
          </a:xfrm>
          <a:prstGeom prst="rect">
            <a:avLst/>
          </a:prstGeom>
          <a:noFill/>
          <a:ln>
            <a:noFill/>
          </a:ln>
        </p:spPr>
        <p:txBody>
          <a:bodyPr spcFirstLastPara="1" wrap="square" lIns="91425" tIns="45700" rIns="91425" bIns="45700" anchor="t" anchorCtr="0">
            <a:noAutofit/>
          </a:bodyPr>
          <a:lstStyle/>
          <a:p>
            <a:pPr>
              <a:spcBef>
                <a:spcPts val="600"/>
              </a:spcBef>
              <a:buClr>
                <a:schemeClr val="dk1"/>
              </a:buClr>
              <a:buSzPts val="2400"/>
            </a:pPr>
            <a:r>
              <a:rPr lang="en-US" sz="2400" dirty="0">
                <a:latin typeface="Century Gothic"/>
                <a:ea typeface="Century Gothic"/>
                <a:cs typeface="Century Gothic"/>
                <a:sym typeface="Century Gothic"/>
              </a:rPr>
              <a:t>Specific benefit #1 for specific solution(s)</a:t>
            </a:r>
            <a:br>
              <a:rPr lang="en-US" sz="2400" dirty="0">
                <a:latin typeface="Century Gothic"/>
                <a:ea typeface="Century Gothic"/>
                <a:cs typeface="Century Gothic"/>
                <a:sym typeface="Century Gothic"/>
              </a:rPr>
            </a:br>
            <a:endParaRPr lang="en-US" sz="2400" dirty="0">
              <a:latin typeface="Century Gothic"/>
              <a:ea typeface="Century Gothic"/>
              <a:cs typeface="Century Gothic"/>
              <a:sym typeface="Century Gothic"/>
            </a:endParaRPr>
          </a:p>
          <a:p>
            <a:pPr>
              <a:spcBef>
                <a:spcPts val="600"/>
              </a:spcBef>
              <a:buClr>
                <a:schemeClr val="dk1"/>
              </a:buClr>
              <a:buSzPts val="2400"/>
            </a:pPr>
            <a:r>
              <a:rPr lang="en-US" sz="2400" dirty="0">
                <a:latin typeface="Century Gothic"/>
                <a:ea typeface="Century Gothic"/>
                <a:cs typeface="Century Gothic"/>
                <a:sym typeface="Century Gothic"/>
              </a:rPr>
              <a:t>Specific benefit #2 for specific solution(s)</a:t>
            </a:r>
            <a:br>
              <a:rPr lang="en-US" sz="2400" dirty="0">
                <a:latin typeface="Century Gothic"/>
                <a:ea typeface="Century Gothic"/>
                <a:cs typeface="Century Gothic"/>
                <a:sym typeface="Century Gothic"/>
              </a:rPr>
            </a:br>
            <a:endParaRPr lang="en-US" sz="2400" dirty="0">
              <a:latin typeface="Century Gothic"/>
              <a:ea typeface="Century Gothic"/>
              <a:cs typeface="Century Gothic"/>
              <a:sym typeface="Century Gothic"/>
            </a:endParaRPr>
          </a:p>
          <a:p>
            <a:pPr>
              <a:spcBef>
                <a:spcPts val="600"/>
              </a:spcBef>
              <a:buClr>
                <a:schemeClr val="dk1"/>
              </a:buClr>
              <a:buSzPts val="2400"/>
            </a:pPr>
            <a:r>
              <a:rPr lang="en-US" sz="2400" dirty="0">
                <a:latin typeface="Century Gothic"/>
                <a:ea typeface="Century Gothic"/>
                <a:cs typeface="Century Gothic"/>
                <a:sym typeface="Century Gothic"/>
              </a:rPr>
              <a:t>Specific benefit #3 for specific solution(s)</a:t>
            </a:r>
            <a:br>
              <a:rPr lang="en-US" sz="2400" dirty="0">
                <a:latin typeface="Century Gothic"/>
                <a:ea typeface="Century Gothic"/>
                <a:cs typeface="Century Gothic"/>
                <a:sym typeface="Century Gothic"/>
              </a:rPr>
            </a:br>
            <a:endParaRPr lang="en-US" sz="2400" dirty="0">
              <a:latin typeface="Century Gothic"/>
              <a:ea typeface="Century Gothic"/>
              <a:cs typeface="Century Gothic"/>
              <a:sym typeface="Century Gothic"/>
            </a:endParaRPr>
          </a:p>
          <a:p>
            <a:pPr>
              <a:spcBef>
                <a:spcPts val="600"/>
              </a:spcBef>
              <a:buClr>
                <a:schemeClr val="dk1"/>
              </a:buClr>
              <a:buSzPts val="2400"/>
            </a:pPr>
            <a:r>
              <a:rPr lang="en-US" sz="2400" dirty="0">
                <a:latin typeface="Century Gothic"/>
                <a:ea typeface="Century Gothic"/>
                <a:cs typeface="Century Gothic"/>
                <a:sym typeface="Century Gothic"/>
              </a:rPr>
              <a:t>Specific benefit #4 for specific solution(s)</a:t>
            </a:r>
          </a:p>
        </p:txBody>
      </p:sp>
      <p:sp>
        <p:nvSpPr>
          <p:cNvPr id="8" name="Rectangle 7">
            <a:extLst>
              <a:ext uri="{FF2B5EF4-FFF2-40B4-BE49-F238E27FC236}">
                <a16:creationId xmlns:a16="http://schemas.microsoft.com/office/drawing/2014/main" id="{ED5FAD1B-466C-4D8C-A938-99587FB6CC36}"/>
              </a:ext>
            </a:extLst>
          </p:cNvPr>
          <p:cNvSpPr/>
          <p:nvPr/>
        </p:nvSpPr>
        <p:spPr>
          <a:xfrm>
            <a:off x="601250" y="-1"/>
            <a:ext cx="2730674" cy="5724395"/>
          </a:xfrm>
          <a:prstGeom prst="rect">
            <a:avLst/>
          </a:prstGeom>
          <a:solidFill>
            <a:srgbClr val="80A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16F188-183A-44F6-A759-D750D7B2D1FA}"/>
              </a:ext>
            </a:extLst>
          </p:cNvPr>
          <p:cNvSpPr/>
          <p:nvPr/>
        </p:nvSpPr>
        <p:spPr>
          <a:xfrm>
            <a:off x="406130" y="607491"/>
            <a:ext cx="3426834" cy="1626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37;p21">
            <a:extLst>
              <a:ext uri="{FF2B5EF4-FFF2-40B4-BE49-F238E27FC236}">
                <a16:creationId xmlns:a16="http://schemas.microsoft.com/office/drawing/2014/main" id="{C9133938-9AB4-4FFE-AE47-A91826586857}"/>
              </a:ext>
            </a:extLst>
          </p:cNvPr>
          <p:cNvSpPr txBox="1">
            <a:spLocks noGrp="1"/>
          </p:cNvSpPr>
          <p:nvPr>
            <p:ph type="title"/>
          </p:nvPr>
        </p:nvSpPr>
        <p:spPr>
          <a:xfrm>
            <a:off x="601250" y="1334644"/>
            <a:ext cx="9988340" cy="237554"/>
          </a:xfrm>
          <a:prstGeom prst="rect">
            <a:avLst/>
          </a:prstGeom>
          <a:noFill/>
          <a:ln>
            <a:noFill/>
          </a:ln>
        </p:spPr>
        <p:txBody>
          <a:bodyPr spcFirstLastPara="1" wrap="square" lIns="91425" tIns="45700" rIns="91425" bIns="45700" anchor="ctr" anchorCtr="0">
            <a:noAutofit/>
          </a:bodyPr>
          <a:lstStyle/>
          <a:p>
            <a:pPr>
              <a:buSzPts val="3959"/>
            </a:pPr>
            <a:r>
              <a:rPr lang="en-US" b="0" cap="none" dirty="0">
                <a:solidFill>
                  <a:schemeClr val="tx1"/>
                </a:solidFill>
                <a:latin typeface="Century Gothic" panose="020B0502020202020204" pitchFamily="34" charset="0"/>
              </a:rPr>
              <a:t>What </a:t>
            </a:r>
            <a:r>
              <a:rPr lang="en-US" b="0" cap="none" dirty="0">
                <a:solidFill>
                  <a:srgbClr val="FF0000"/>
                </a:solidFill>
                <a:latin typeface="Century Gothic" panose="020B0502020202020204" pitchFamily="34" charset="0"/>
              </a:rPr>
              <a:t>Solution Name </a:t>
            </a:r>
            <a:br>
              <a:rPr lang="en-US" b="0" cap="none" dirty="0">
                <a:solidFill>
                  <a:srgbClr val="FF0000"/>
                </a:solidFill>
                <a:latin typeface="Century Gothic" panose="020B0502020202020204" pitchFamily="34" charset="0"/>
              </a:rPr>
            </a:br>
            <a:r>
              <a:rPr lang="en-US" b="0" cap="none" dirty="0">
                <a:solidFill>
                  <a:schemeClr val="tx1"/>
                </a:solidFill>
                <a:latin typeface="Century Gothic" panose="020B0502020202020204" pitchFamily="34" charset="0"/>
              </a:rPr>
              <a:t>Delivers to </a:t>
            </a:r>
            <a:r>
              <a:rPr lang="en-US" b="0" cap="none" dirty="0">
                <a:solidFill>
                  <a:srgbClr val="FF0000"/>
                </a:solidFill>
                <a:latin typeface="Century Gothic" panose="020B0502020202020204" pitchFamily="34" charset="0"/>
              </a:rPr>
              <a:t>Company Name</a:t>
            </a:r>
          </a:p>
        </p:txBody>
      </p:sp>
      <p:pic>
        <p:nvPicPr>
          <p:cNvPr id="11" name="Picture 10">
            <a:extLst>
              <a:ext uri="{FF2B5EF4-FFF2-40B4-BE49-F238E27FC236}">
                <a16:creationId xmlns:a16="http://schemas.microsoft.com/office/drawing/2014/main" id="{63956804-CA10-4224-BA05-EF0084F1B34B}"/>
              </a:ext>
            </a:extLst>
          </p:cNvPr>
          <p:cNvPicPr>
            <a:picLocks noChangeAspect="1"/>
          </p:cNvPicPr>
          <p:nvPr/>
        </p:nvPicPr>
        <p:blipFill>
          <a:blip r:embed="rId3"/>
          <a:srcRect/>
          <a:stretch/>
        </p:blipFill>
        <p:spPr>
          <a:xfrm>
            <a:off x="10594325" y="6306381"/>
            <a:ext cx="1210959" cy="339067"/>
          </a:xfrm>
          <a:prstGeom prst="rect">
            <a:avLst/>
          </a:prstGeom>
        </p:spPr>
      </p:pic>
    </p:spTree>
    <p:extLst>
      <p:ext uri="{BB962C8B-B14F-4D97-AF65-F5344CB8AC3E}">
        <p14:creationId xmlns:p14="http://schemas.microsoft.com/office/powerpoint/2010/main" val="52082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5846A-84D9-411C-A471-AA0A44476750}"/>
              </a:ext>
            </a:extLst>
          </p:cNvPr>
          <p:cNvSpPr/>
          <p:nvPr/>
        </p:nvSpPr>
        <p:spPr>
          <a:xfrm>
            <a:off x="0" y="1"/>
            <a:ext cx="4082848" cy="68745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92BE7276-C46D-4BBB-8753-8B02D474E5BC}"/>
              </a:ext>
            </a:extLst>
          </p:cNvPr>
          <p:cNvSpPr txBox="1"/>
          <p:nvPr/>
        </p:nvSpPr>
        <p:spPr>
          <a:xfrm>
            <a:off x="4632437" y="1336784"/>
            <a:ext cx="5961888" cy="307777"/>
          </a:xfrm>
          <a:prstGeom prst="rect">
            <a:avLst/>
          </a:prstGeom>
        </p:spPr>
        <p:txBody>
          <a:bodyPr wrap="square" lIns="0" tIns="0" rIns="0" bIns="0" rtlCol="0" anchor="t">
            <a:spAutoFit/>
          </a:bodyPr>
          <a:lstStyle/>
          <a:p>
            <a:r>
              <a:rPr lang="en-US" sz="2000" spc="-150" dirty="0">
                <a:solidFill>
                  <a:srgbClr val="769DDC"/>
                </a:solidFill>
                <a:latin typeface="Century Gothic" panose="020B0502020202020204" pitchFamily="34" charset="0"/>
                <a:ea typeface="+mj-ea"/>
                <a:cs typeface="+mj-cs"/>
              </a:rPr>
              <a:t>Water Treatment &amp; Conditioning Retailer </a:t>
            </a:r>
            <a:endParaRPr lang="en-US" sz="3700" spc="-150" dirty="0">
              <a:solidFill>
                <a:srgbClr val="769DDC"/>
              </a:solidFill>
              <a:latin typeface="Century Gothic" panose="020B0502020202020204" pitchFamily="34" charset="0"/>
              <a:ea typeface="+mj-ea"/>
              <a:cs typeface="+mj-cs"/>
            </a:endParaRPr>
          </a:p>
        </p:txBody>
      </p:sp>
      <p:sp>
        <p:nvSpPr>
          <p:cNvPr id="3" name="TextBox 4">
            <a:extLst>
              <a:ext uri="{FF2B5EF4-FFF2-40B4-BE49-F238E27FC236}">
                <a16:creationId xmlns:a16="http://schemas.microsoft.com/office/drawing/2014/main" id="{045DD1F7-04B8-4F6C-864E-145FFE412BBC}"/>
              </a:ext>
            </a:extLst>
          </p:cNvPr>
          <p:cNvSpPr txBox="1"/>
          <p:nvPr/>
        </p:nvSpPr>
        <p:spPr>
          <a:xfrm>
            <a:off x="4632437" y="1933201"/>
            <a:ext cx="6262134" cy="3907608"/>
          </a:xfrm>
          <a:prstGeom prst="rect">
            <a:avLst/>
          </a:prstGeom>
        </p:spPr>
        <p:txBody>
          <a:bodyPr wrap="square" lIns="0" tIns="0" rIns="0" bIns="0" rtlCol="0" anchor="t">
            <a:spAutoFit/>
          </a:bodyPr>
          <a:lstStyle/>
          <a:p>
            <a:pP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By implementing GlobalForms, GlobalSearch, &amp; GlobalAction, Commers Water has reduced its sales cycle and created more visibility for upper management into their sale to product delivery process.</a:t>
            </a: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lvl="2">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"The best part about this solution is the consistent flow of information going to the right place, at the right time properly. I was also happy to see that 50% of our sales staff do not use paper at all anymore by keeping their sales notes on the digital lead form and then making additional notes after the form is stored in the archive.” </a:t>
            </a:r>
          </a:p>
          <a:p>
            <a:pPr>
              <a:lnSpc>
                <a:spcPct val="114000"/>
              </a:lnSpc>
            </a:pPr>
            <a:endParaRPr lang="en-US" sz="1600" dirty="0">
              <a:solidFill>
                <a:srgbClr val="000000"/>
              </a:solidFill>
              <a:latin typeface="Century Gothic" panose="020B0502020202020204" pitchFamily="34" charset="0"/>
              <a:cs typeface="Times New Roman" panose="02020603050405020304" pitchFamily="18" charset="0"/>
            </a:endParaRPr>
          </a:p>
          <a:p>
            <a:pPr algn="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Julie Ackerman, CFO and Operations Manager </a:t>
            </a:r>
            <a:endParaRPr lang="en-US" sz="1600" dirty="0">
              <a:solidFill>
                <a:srgbClr val="000000"/>
              </a:solidFill>
              <a:latin typeface="Montserrat" panose="00000500000000000000" pitchFamily="50" charset="0"/>
            </a:endParaRPr>
          </a:p>
        </p:txBody>
      </p:sp>
      <p:sp>
        <p:nvSpPr>
          <p:cNvPr id="8" name="TextBox 7">
            <a:extLst>
              <a:ext uri="{FF2B5EF4-FFF2-40B4-BE49-F238E27FC236}">
                <a16:creationId xmlns:a16="http://schemas.microsoft.com/office/drawing/2014/main" id="{EC0B6D8A-7D66-4AB7-9ACE-1A5B00E90158}"/>
              </a:ext>
            </a:extLst>
          </p:cNvPr>
          <p:cNvSpPr txBox="1"/>
          <p:nvPr/>
        </p:nvSpPr>
        <p:spPr>
          <a:xfrm>
            <a:off x="4500282" y="3059509"/>
            <a:ext cx="1808180" cy="1862048"/>
          </a:xfrm>
          <a:prstGeom prst="rect">
            <a:avLst/>
          </a:prstGeom>
          <a:noFill/>
        </p:spPr>
        <p:txBody>
          <a:bodyPr wrap="square" rtlCol="0">
            <a:spAutoFit/>
          </a:bodyPr>
          <a:lstStyle/>
          <a:p>
            <a:r>
              <a:rPr lang="en-US" sz="11500" dirty="0">
                <a:latin typeface="Elephant" panose="02020904090505020303" pitchFamily="18" charset="0"/>
              </a:rPr>
              <a:t>“</a:t>
            </a:r>
          </a:p>
        </p:txBody>
      </p:sp>
      <p:pic>
        <p:nvPicPr>
          <p:cNvPr id="9" name="Picture 8" descr="A picture containing text, clipart&#10;&#10;Description automatically generated">
            <a:extLst>
              <a:ext uri="{FF2B5EF4-FFF2-40B4-BE49-F238E27FC236}">
                <a16:creationId xmlns:a16="http://schemas.microsoft.com/office/drawing/2014/main" id="{00A98408-3D38-4E04-9EAC-BB300FEA43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5694" y="576150"/>
            <a:ext cx="2073249" cy="639252"/>
          </a:xfrm>
          <a:prstGeom prst="rect">
            <a:avLst/>
          </a:prstGeom>
        </p:spPr>
      </p:pic>
      <p:sp>
        <p:nvSpPr>
          <p:cNvPr id="11" name="Google Shape;137;p21">
            <a:extLst>
              <a:ext uri="{FF2B5EF4-FFF2-40B4-BE49-F238E27FC236}">
                <a16:creationId xmlns:a16="http://schemas.microsoft.com/office/drawing/2014/main" id="{2F8E722E-4173-4413-89CB-91ED521730DE}"/>
              </a:ext>
            </a:extLst>
          </p:cNvPr>
          <p:cNvSpPr txBox="1">
            <a:spLocks/>
          </p:cNvSpPr>
          <p:nvPr/>
        </p:nvSpPr>
        <p:spPr>
          <a:xfrm>
            <a:off x="4500282" y="713984"/>
            <a:ext cx="5163671" cy="45034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Success Story</a:t>
            </a:r>
          </a:p>
        </p:txBody>
      </p:sp>
      <p:pic>
        <p:nvPicPr>
          <p:cNvPr id="4" name="Picture 3" descr="A person working on a car&#10;&#10;Description automatically generated with low confidence">
            <a:extLst>
              <a:ext uri="{FF2B5EF4-FFF2-40B4-BE49-F238E27FC236}">
                <a16:creationId xmlns:a16="http://schemas.microsoft.com/office/drawing/2014/main" id="{B31BFD2E-3F13-4F13-BC30-D85F39979C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4082848" cy="6874529"/>
          </a:xfrm>
          <a:prstGeom prst="rect">
            <a:avLst/>
          </a:prstGeom>
        </p:spPr>
      </p:pic>
      <p:pic>
        <p:nvPicPr>
          <p:cNvPr id="13" name="Picture 12">
            <a:extLst>
              <a:ext uri="{FF2B5EF4-FFF2-40B4-BE49-F238E27FC236}">
                <a16:creationId xmlns:a16="http://schemas.microsoft.com/office/drawing/2014/main" id="{5B052B47-62A3-4368-B556-3CABB16B0C0E}"/>
              </a:ext>
            </a:extLst>
          </p:cNvPr>
          <p:cNvPicPr>
            <a:picLocks noChangeAspect="1"/>
          </p:cNvPicPr>
          <p:nvPr/>
        </p:nvPicPr>
        <p:blipFill>
          <a:blip r:embed="rId5"/>
          <a:srcRect/>
          <a:stretch/>
        </p:blipFill>
        <p:spPr>
          <a:xfrm>
            <a:off x="10594325" y="6306381"/>
            <a:ext cx="1210959" cy="339067"/>
          </a:xfrm>
          <a:prstGeom prst="rect">
            <a:avLst/>
          </a:prstGeom>
        </p:spPr>
      </p:pic>
    </p:spTree>
    <p:extLst>
      <p:ext uri="{BB962C8B-B14F-4D97-AF65-F5344CB8AC3E}">
        <p14:creationId xmlns:p14="http://schemas.microsoft.com/office/powerpoint/2010/main" val="9757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sky, outdoor, street&#10;&#10;Description automatically generated">
            <a:extLst>
              <a:ext uri="{FF2B5EF4-FFF2-40B4-BE49-F238E27FC236}">
                <a16:creationId xmlns:a16="http://schemas.microsoft.com/office/drawing/2014/main" id="{DFA300A3-7C45-4B16-A276-41DAD73A9656}"/>
              </a:ext>
            </a:extLst>
          </p:cNvPr>
          <p:cNvPicPr>
            <a:picLocks noChangeAspect="1"/>
          </p:cNvPicPr>
          <p:nvPr/>
        </p:nvPicPr>
        <p:blipFill>
          <a:blip r:embed="rId3"/>
          <a:stretch>
            <a:fillRect/>
          </a:stretch>
        </p:blipFill>
        <p:spPr>
          <a:xfrm>
            <a:off x="3971" y="-1"/>
            <a:ext cx="4074906" cy="6858000"/>
          </a:xfrm>
          <a:prstGeom prst="rect">
            <a:avLst/>
          </a:prstGeom>
        </p:spPr>
      </p:pic>
      <p:sp>
        <p:nvSpPr>
          <p:cNvPr id="2" name="TextBox 3">
            <a:extLst>
              <a:ext uri="{FF2B5EF4-FFF2-40B4-BE49-F238E27FC236}">
                <a16:creationId xmlns:a16="http://schemas.microsoft.com/office/drawing/2014/main" id="{92BE7276-C46D-4BBB-8753-8B02D474E5BC}"/>
              </a:ext>
            </a:extLst>
          </p:cNvPr>
          <p:cNvSpPr txBox="1"/>
          <p:nvPr/>
        </p:nvSpPr>
        <p:spPr>
          <a:xfrm>
            <a:off x="4632437" y="1336784"/>
            <a:ext cx="5961888" cy="307777"/>
          </a:xfrm>
          <a:prstGeom prst="rect">
            <a:avLst/>
          </a:prstGeom>
        </p:spPr>
        <p:txBody>
          <a:bodyPr wrap="square" lIns="0" tIns="0" rIns="0" bIns="0" rtlCol="0" anchor="t">
            <a:spAutoFit/>
          </a:bodyPr>
          <a:lstStyle/>
          <a:p>
            <a:r>
              <a:rPr lang="en-US" sz="2000" spc="-150" dirty="0">
                <a:solidFill>
                  <a:srgbClr val="769DDC"/>
                </a:solidFill>
                <a:latin typeface="Century Gothic" panose="020B0502020202020204" pitchFamily="34" charset="0"/>
                <a:ea typeface="+mj-ea"/>
                <a:cs typeface="+mj-cs"/>
              </a:rPr>
              <a:t>Economic Development Organization</a:t>
            </a:r>
            <a:endParaRPr lang="en-US" sz="3700" spc="-150" dirty="0">
              <a:solidFill>
                <a:srgbClr val="769DDC"/>
              </a:solidFill>
              <a:latin typeface="Century Gothic" panose="020B0502020202020204" pitchFamily="34" charset="0"/>
              <a:ea typeface="+mj-ea"/>
              <a:cs typeface="+mj-cs"/>
            </a:endParaRPr>
          </a:p>
        </p:txBody>
      </p:sp>
      <p:sp>
        <p:nvSpPr>
          <p:cNvPr id="3" name="TextBox 4">
            <a:extLst>
              <a:ext uri="{FF2B5EF4-FFF2-40B4-BE49-F238E27FC236}">
                <a16:creationId xmlns:a16="http://schemas.microsoft.com/office/drawing/2014/main" id="{045DD1F7-04B8-4F6C-864E-145FFE412BBC}"/>
              </a:ext>
            </a:extLst>
          </p:cNvPr>
          <p:cNvSpPr txBox="1"/>
          <p:nvPr/>
        </p:nvSpPr>
        <p:spPr>
          <a:xfrm>
            <a:off x="4632436" y="1933201"/>
            <a:ext cx="6916507" cy="3626890"/>
          </a:xfrm>
          <a:prstGeom prst="rect">
            <a:avLst/>
          </a:prstGeom>
        </p:spPr>
        <p:txBody>
          <a:bodyPr wrap="square" lIns="0" tIns="0" rIns="0" bIns="0" rtlCol="0" anchor="t">
            <a:spAutoFit/>
          </a:bodyPr>
          <a:lstStyle/>
          <a:p>
            <a:pP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By implementing GlobalSearch and integrating it with their QuickBooks, Ann Arbor Sparks has drastically cut paper use, printing and the invoice approval time.</a:t>
            </a: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lvl="2">
              <a:lnSpc>
                <a:spcPct val="114000"/>
              </a:lnSpc>
            </a:pPr>
            <a:r>
              <a:rPr lang="en-US" sz="1600" b="0" i="0" dirty="0">
                <a:effectLst/>
              </a:rPr>
              <a:t>I save so much time on cross-checking invoices in the CRM and QuickBooks. Now it takes 30-60 minutes to approve a large pile of invoices, saving about 10 hours per month. I’m able to look at my reports and cross-check them in GlobalSearch, giving me more time to focus on other projects</a:t>
            </a:r>
            <a:r>
              <a:rPr lang="en-US" sz="1600" dirty="0">
                <a:effectLst/>
                <a:ea typeface="Calibri" panose="020F0502020204030204" pitchFamily="34" charset="0"/>
                <a:cs typeface="Times New Roman" panose="02020603050405020304" pitchFamily="18" charset="0"/>
              </a:rPr>
              <a:t>.” </a:t>
            </a:r>
          </a:p>
          <a:p>
            <a:pPr>
              <a:lnSpc>
                <a:spcPct val="114000"/>
              </a:lnSpc>
            </a:pPr>
            <a:endParaRPr lang="en-US" sz="1600" dirty="0">
              <a:solidFill>
                <a:srgbClr val="000000"/>
              </a:solidFill>
              <a:latin typeface="Century Gothic" panose="020B0502020202020204" pitchFamily="34" charset="0"/>
              <a:cs typeface="Times New Roman" panose="02020603050405020304" pitchFamily="18" charset="0"/>
            </a:endParaRPr>
          </a:p>
          <a:p>
            <a:pPr algn="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Lisa </a:t>
            </a:r>
            <a:r>
              <a:rPr lang="en-US" sz="1600" dirty="0" err="1">
                <a:effectLst/>
                <a:latin typeface="Century Gothic" panose="020B0502020202020204" pitchFamily="34" charset="0"/>
                <a:ea typeface="Calibri" panose="020F0502020204030204" pitchFamily="34" charset="0"/>
                <a:cs typeface="Times New Roman" panose="02020603050405020304" pitchFamily="18" charset="0"/>
              </a:rPr>
              <a:t>Bies</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Staff Accountant</a:t>
            </a:r>
            <a:endParaRPr lang="en-US" sz="1600" dirty="0">
              <a:solidFill>
                <a:srgbClr val="000000"/>
              </a:solidFill>
              <a:latin typeface="Montserrat" panose="00000500000000000000" pitchFamily="50" charset="0"/>
            </a:endParaRPr>
          </a:p>
        </p:txBody>
      </p:sp>
      <p:sp>
        <p:nvSpPr>
          <p:cNvPr id="8" name="TextBox 7">
            <a:extLst>
              <a:ext uri="{FF2B5EF4-FFF2-40B4-BE49-F238E27FC236}">
                <a16:creationId xmlns:a16="http://schemas.microsoft.com/office/drawing/2014/main" id="{EC0B6D8A-7D66-4AB7-9ACE-1A5B00E90158}"/>
              </a:ext>
            </a:extLst>
          </p:cNvPr>
          <p:cNvSpPr txBox="1"/>
          <p:nvPr/>
        </p:nvSpPr>
        <p:spPr>
          <a:xfrm>
            <a:off x="4500282" y="3059509"/>
            <a:ext cx="1808180" cy="1862048"/>
          </a:xfrm>
          <a:prstGeom prst="rect">
            <a:avLst/>
          </a:prstGeom>
          <a:noFill/>
        </p:spPr>
        <p:txBody>
          <a:bodyPr wrap="square" rtlCol="0">
            <a:spAutoFit/>
          </a:bodyPr>
          <a:lstStyle/>
          <a:p>
            <a:r>
              <a:rPr lang="en-US" sz="11500" dirty="0">
                <a:latin typeface="Elephant" panose="02020904090505020303" pitchFamily="18" charset="0"/>
              </a:rPr>
              <a:t>“</a:t>
            </a:r>
          </a:p>
        </p:txBody>
      </p:sp>
      <p:pic>
        <p:nvPicPr>
          <p:cNvPr id="9" name="Picture 8">
            <a:extLst>
              <a:ext uri="{FF2B5EF4-FFF2-40B4-BE49-F238E27FC236}">
                <a16:creationId xmlns:a16="http://schemas.microsoft.com/office/drawing/2014/main" id="{00A98408-3D38-4E04-9EAC-BB300FEA43A4}"/>
              </a:ext>
            </a:extLst>
          </p:cNvPr>
          <p:cNvPicPr>
            <a:picLocks noChangeAspect="1"/>
          </p:cNvPicPr>
          <p:nvPr/>
        </p:nvPicPr>
        <p:blipFill>
          <a:blip r:embed="rId4"/>
          <a:srcRect/>
          <a:stretch/>
        </p:blipFill>
        <p:spPr>
          <a:xfrm>
            <a:off x="9489515" y="576150"/>
            <a:ext cx="2045606" cy="639252"/>
          </a:xfrm>
          <a:prstGeom prst="rect">
            <a:avLst/>
          </a:prstGeom>
        </p:spPr>
      </p:pic>
      <p:sp>
        <p:nvSpPr>
          <p:cNvPr id="11" name="Google Shape;137;p21">
            <a:extLst>
              <a:ext uri="{FF2B5EF4-FFF2-40B4-BE49-F238E27FC236}">
                <a16:creationId xmlns:a16="http://schemas.microsoft.com/office/drawing/2014/main" id="{2F8E722E-4173-4413-89CB-91ED521730DE}"/>
              </a:ext>
            </a:extLst>
          </p:cNvPr>
          <p:cNvSpPr txBox="1">
            <a:spLocks/>
          </p:cNvSpPr>
          <p:nvPr/>
        </p:nvSpPr>
        <p:spPr>
          <a:xfrm>
            <a:off x="4500282" y="713984"/>
            <a:ext cx="5163671" cy="45034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Success Story</a:t>
            </a:r>
          </a:p>
        </p:txBody>
      </p:sp>
      <p:sp>
        <p:nvSpPr>
          <p:cNvPr id="12" name="Rectangle 11">
            <a:extLst>
              <a:ext uri="{FF2B5EF4-FFF2-40B4-BE49-F238E27FC236}">
                <a16:creationId xmlns:a16="http://schemas.microsoft.com/office/drawing/2014/main" id="{7315846A-84D9-411C-A471-AA0A44476750}"/>
              </a:ext>
            </a:extLst>
          </p:cNvPr>
          <p:cNvSpPr/>
          <p:nvPr/>
        </p:nvSpPr>
        <p:spPr>
          <a:xfrm>
            <a:off x="0" y="1"/>
            <a:ext cx="4082848" cy="687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37A0228-550D-4C08-B2AB-478F673BAB84}"/>
              </a:ext>
            </a:extLst>
          </p:cNvPr>
          <p:cNvPicPr>
            <a:picLocks noChangeAspect="1"/>
          </p:cNvPicPr>
          <p:nvPr/>
        </p:nvPicPr>
        <p:blipFill>
          <a:blip r:embed="rId5"/>
          <a:srcRect/>
          <a:stretch/>
        </p:blipFill>
        <p:spPr>
          <a:xfrm>
            <a:off x="10594325" y="6306381"/>
            <a:ext cx="1210959" cy="339067"/>
          </a:xfrm>
          <a:prstGeom prst="rect">
            <a:avLst/>
          </a:prstGeom>
        </p:spPr>
      </p:pic>
    </p:spTree>
    <p:extLst>
      <p:ext uri="{BB962C8B-B14F-4D97-AF65-F5344CB8AC3E}">
        <p14:creationId xmlns:p14="http://schemas.microsoft.com/office/powerpoint/2010/main" val="206731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15846A-84D9-411C-A471-AA0A44476750}"/>
              </a:ext>
            </a:extLst>
          </p:cNvPr>
          <p:cNvSpPr/>
          <p:nvPr/>
        </p:nvSpPr>
        <p:spPr>
          <a:xfrm>
            <a:off x="0" y="1"/>
            <a:ext cx="4082848" cy="68745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92BE7276-C46D-4BBB-8753-8B02D474E5BC}"/>
              </a:ext>
            </a:extLst>
          </p:cNvPr>
          <p:cNvSpPr txBox="1"/>
          <p:nvPr/>
        </p:nvSpPr>
        <p:spPr>
          <a:xfrm>
            <a:off x="4632437" y="1336784"/>
            <a:ext cx="5961888" cy="307777"/>
          </a:xfrm>
          <a:prstGeom prst="rect">
            <a:avLst/>
          </a:prstGeom>
        </p:spPr>
        <p:txBody>
          <a:bodyPr wrap="square" lIns="0" tIns="0" rIns="0" bIns="0" rtlCol="0" anchor="t">
            <a:spAutoFit/>
          </a:bodyPr>
          <a:lstStyle/>
          <a:p>
            <a:r>
              <a:rPr lang="en-US" sz="2000" spc="-150" dirty="0">
                <a:solidFill>
                  <a:srgbClr val="769DDC"/>
                </a:solidFill>
                <a:latin typeface="Century Gothic" panose="020B0502020202020204" pitchFamily="34" charset="0"/>
                <a:ea typeface="+mj-ea"/>
                <a:cs typeface="+mj-cs"/>
              </a:rPr>
              <a:t>Large retail owned supermarket cooperative</a:t>
            </a:r>
            <a:endParaRPr lang="en-US" sz="3700" spc="-150" dirty="0">
              <a:solidFill>
                <a:srgbClr val="769DDC"/>
              </a:solidFill>
              <a:latin typeface="Century Gothic" panose="020B0502020202020204" pitchFamily="34" charset="0"/>
              <a:ea typeface="+mj-ea"/>
              <a:cs typeface="+mj-cs"/>
            </a:endParaRPr>
          </a:p>
        </p:txBody>
      </p:sp>
      <p:sp>
        <p:nvSpPr>
          <p:cNvPr id="3" name="TextBox 4">
            <a:extLst>
              <a:ext uri="{FF2B5EF4-FFF2-40B4-BE49-F238E27FC236}">
                <a16:creationId xmlns:a16="http://schemas.microsoft.com/office/drawing/2014/main" id="{045DD1F7-04B8-4F6C-864E-145FFE412BBC}"/>
              </a:ext>
            </a:extLst>
          </p:cNvPr>
          <p:cNvSpPr txBox="1"/>
          <p:nvPr/>
        </p:nvSpPr>
        <p:spPr>
          <a:xfrm>
            <a:off x="4632436" y="1933201"/>
            <a:ext cx="6815851" cy="3624710"/>
          </a:xfrm>
          <a:prstGeom prst="rect">
            <a:avLst/>
          </a:prstGeom>
        </p:spPr>
        <p:txBody>
          <a:bodyPr wrap="square" lIns="0" tIns="0" rIns="0" bIns="0" rtlCol="0" anchor="t">
            <a:spAutoFit/>
          </a:bodyPr>
          <a:lstStyle/>
          <a:p>
            <a:pPr>
              <a:lnSpc>
                <a:spcPct val="114000"/>
              </a:lnSpc>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The Kenny Family </a:t>
            </a:r>
            <a:r>
              <a:rPr lang="en-US" sz="1600" dirty="0" err="1">
                <a:effectLst/>
                <a:latin typeface="Century Gothic" panose="020B0502020202020204" pitchFamily="34" charset="0"/>
                <a:ea typeface="Calibri" panose="020F0502020204030204" pitchFamily="34" charset="0"/>
                <a:cs typeface="Times New Roman" panose="02020603050405020304" pitchFamily="18" charset="0"/>
              </a:rPr>
              <a:t>ShopRites</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 of Delaware utilizes GlobalSearch in both their Accounting and Human Resources departments to eliminate paper while saving on storage space and employee time. They appreciate the ability to customize Square 9’s solution to their needs.</a:t>
            </a: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4000"/>
              </a:lnSpc>
            </a:pP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lvl="2">
              <a:lnSpc>
                <a:spcPct val="114000"/>
              </a:lnSpc>
            </a:pPr>
            <a:r>
              <a:rPr lang="en-US" sz="1600" b="0" i="0" dirty="0">
                <a:effectLst/>
              </a:rPr>
              <a:t>It’s unique in how it can be totally customized to however the end user wants to make it. It can be as simple or as complex as needed but ultimately the end result is that it saves you time, it helps you stay organized, and it’s secure, digital storage.”</a:t>
            </a:r>
          </a:p>
          <a:p>
            <a:pPr lvl="2">
              <a:lnSpc>
                <a:spcPct val="114000"/>
              </a:lnSpc>
            </a:pPr>
            <a:endParaRPr lang="en-US" sz="1600" dirty="0">
              <a:cs typeface="Times New Roman" panose="02020603050405020304" pitchFamily="18" charset="0"/>
            </a:endParaRPr>
          </a:p>
          <a:p>
            <a:pPr algn="r">
              <a:lnSpc>
                <a:spcPct val="114000"/>
              </a:lnSpc>
            </a:pPr>
            <a:r>
              <a:rPr lang="en-US" sz="1600" b="0" i="0" dirty="0">
                <a:effectLst/>
              </a:rPr>
              <a:t>Ben Simons, Information Technology Manager</a:t>
            </a:r>
            <a:endParaRPr lang="en-US" sz="1600" dirty="0"/>
          </a:p>
        </p:txBody>
      </p:sp>
      <p:sp>
        <p:nvSpPr>
          <p:cNvPr id="8" name="TextBox 7">
            <a:extLst>
              <a:ext uri="{FF2B5EF4-FFF2-40B4-BE49-F238E27FC236}">
                <a16:creationId xmlns:a16="http://schemas.microsoft.com/office/drawing/2014/main" id="{EC0B6D8A-7D66-4AB7-9ACE-1A5B00E90158}"/>
              </a:ext>
            </a:extLst>
          </p:cNvPr>
          <p:cNvSpPr txBox="1"/>
          <p:nvPr/>
        </p:nvSpPr>
        <p:spPr>
          <a:xfrm>
            <a:off x="4551488" y="3205813"/>
            <a:ext cx="1808180" cy="1862048"/>
          </a:xfrm>
          <a:prstGeom prst="rect">
            <a:avLst/>
          </a:prstGeom>
          <a:noFill/>
        </p:spPr>
        <p:txBody>
          <a:bodyPr wrap="square" rtlCol="0">
            <a:spAutoFit/>
          </a:bodyPr>
          <a:lstStyle/>
          <a:p>
            <a:r>
              <a:rPr lang="en-US" sz="11500" dirty="0">
                <a:latin typeface="Elephant" panose="02020904090505020303" pitchFamily="18" charset="0"/>
              </a:rPr>
              <a:t>“</a:t>
            </a:r>
          </a:p>
        </p:txBody>
      </p:sp>
      <p:sp>
        <p:nvSpPr>
          <p:cNvPr id="11" name="Google Shape;137;p21">
            <a:extLst>
              <a:ext uri="{FF2B5EF4-FFF2-40B4-BE49-F238E27FC236}">
                <a16:creationId xmlns:a16="http://schemas.microsoft.com/office/drawing/2014/main" id="{2F8E722E-4173-4413-89CB-91ED521730DE}"/>
              </a:ext>
            </a:extLst>
          </p:cNvPr>
          <p:cNvSpPr txBox="1">
            <a:spLocks/>
          </p:cNvSpPr>
          <p:nvPr/>
        </p:nvSpPr>
        <p:spPr>
          <a:xfrm>
            <a:off x="4500282" y="713984"/>
            <a:ext cx="5163671" cy="450345"/>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b="1" kern="1200" cap="all" spc="-150" baseline="0">
                <a:solidFill>
                  <a:schemeClr val="tx1"/>
                </a:solidFill>
                <a:latin typeface="+mj-lt"/>
                <a:ea typeface="+mj-ea"/>
                <a:cs typeface="+mj-cs"/>
              </a:defRPr>
            </a:lvl1pPr>
          </a:lstStyle>
          <a:p>
            <a:pPr>
              <a:buSzPts val="3959"/>
            </a:pPr>
            <a:r>
              <a:rPr lang="en-US" b="0" cap="none" dirty="0">
                <a:latin typeface="Century Gothic" panose="020B0502020202020204" pitchFamily="34" charset="0"/>
              </a:rPr>
              <a:t>Success Story</a:t>
            </a:r>
          </a:p>
        </p:txBody>
      </p:sp>
      <p:pic>
        <p:nvPicPr>
          <p:cNvPr id="9" name="Picture 8">
            <a:extLst>
              <a:ext uri="{FF2B5EF4-FFF2-40B4-BE49-F238E27FC236}">
                <a16:creationId xmlns:a16="http://schemas.microsoft.com/office/drawing/2014/main" id="{E215905F-B87B-4845-8A76-795082003946}"/>
              </a:ext>
            </a:extLst>
          </p:cNvPr>
          <p:cNvPicPr>
            <a:picLocks noChangeAspect="1"/>
          </p:cNvPicPr>
          <p:nvPr/>
        </p:nvPicPr>
        <p:blipFill>
          <a:blip r:embed="rId4"/>
          <a:srcRect/>
          <a:stretch/>
        </p:blipFill>
        <p:spPr>
          <a:xfrm>
            <a:off x="10594325" y="6306381"/>
            <a:ext cx="1210959" cy="339067"/>
          </a:xfrm>
          <a:prstGeom prst="rect">
            <a:avLst/>
          </a:prstGeom>
        </p:spPr>
      </p:pic>
    </p:spTree>
    <p:extLst>
      <p:ext uri="{BB962C8B-B14F-4D97-AF65-F5344CB8AC3E}">
        <p14:creationId xmlns:p14="http://schemas.microsoft.com/office/powerpoint/2010/main" val="3639931923"/>
      </p:ext>
    </p:extLst>
  </p:cSld>
  <p:clrMapOvr>
    <a:masterClrMapping/>
  </p:clrMapOvr>
</p:sld>
</file>

<file path=ppt/theme/theme1.xml><?xml version="1.0" encoding="utf-8"?>
<a:theme xmlns:a="http://schemas.openxmlformats.org/drawingml/2006/main" name="Office Theme">
  <a:themeElements>
    <a:clrScheme name="Custom 25">
      <a:dk1>
        <a:srgbClr val="13294B"/>
      </a:dk1>
      <a:lt1>
        <a:srgbClr val="FFFFFF"/>
      </a:lt1>
      <a:dk2>
        <a:srgbClr val="E87722"/>
      </a:dk2>
      <a:lt2>
        <a:srgbClr val="FFFFFF"/>
      </a:lt2>
      <a:accent1>
        <a:srgbClr val="5CB8B3"/>
      </a:accent1>
      <a:accent2>
        <a:srgbClr val="F5D66E"/>
      </a:accent2>
      <a:accent3>
        <a:srgbClr val="D78189"/>
      </a:accent3>
      <a:accent4>
        <a:srgbClr val="7030A0"/>
      </a:accent4>
      <a:accent5>
        <a:srgbClr val="E87722"/>
      </a:accent5>
      <a:accent6>
        <a:srgbClr val="C4D36D"/>
      </a:accent6>
      <a:hlink>
        <a:srgbClr val="4A7ED2"/>
      </a:hlink>
      <a:folHlink>
        <a:srgbClr val="4A7ED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328976_Minimalist presentation_RVA_v4" id="{DA616D2A-CFEC-48D2-90FC-DF66CF8D2F8A}" vid="{8F2838F8-33B8-457C-9B19-1E5863B0E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53D8350-BC36-420E-83B3-2CFFF4E97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323504-CBC8-4A2F-BF86-8DF0D94D4A3D}">
  <ds:schemaRefs>
    <ds:schemaRef ds:uri="http://schemas.microsoft.com/sharepoint/v3/contenttype/forms"/>
  </ds:schemaRefs>
</ds:datastoreItem>
</file>

<file path=customXml/itemProps3.xml><?xml version="1.0" encoding="utf-8"?>
<ds:datastoreItem xmlns:ds="http://schemas.openxmlformats.org/officeDocument/2006/customXml" ds:itemID="{96100F67-BC3D-46B4-8D39-802DC9D7F2E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0</TotalTime>
  <Words>3137</Words>
  <Application>Microsoft Office PowerPoint</Application>
  <PresentationFormat>Widescreen</PresentationFormat>
  <Paragraphs>341</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Century Gothic</vt:lpstr>
      <vt:lpstr>Elephant</vt:lpstr>
      <vt:lpstr>Montserrat</vt:lpstr>
      <vt:lpstr>sofia-pro</vt:lpstr>
      <vt:lpstr>Source Sans Pro</vt:lpstr>
      <vt:lpstr>Times New Roman</vt:lpstr>
      <vt:lpstr>Office Theme</vt:lpstr>
      <vt:lpstr>PRODUCT NAME Proposal for COMPANY NAME</vt:lpstr>
      <vt:lpstr>PowerPoint Presentation</vt:lpstr>
      <vt:lpstr>Executive Summary</vt:lpstr>
      <vt:lpstr>The Square 9 Difference</vt:lpstr>
      <vt:lpstr>PowerPoint Presentation</vt:lpstr>
      <vt:lpstr>What Solution Name  Delivers to Company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 Name Proposal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2020-07-27T12:33:44Z</dcterms:created>
  <dcterms:modified xsi:type="dcterms:W3CDTF">2021-10-25T14:42:27Z</dcterms:modified>
</cp:coreProperties>
</file>