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Montserrat SemiBold"/>
      <p:regular r:id="rId20"/>
      <p:bold r:id="rId21"/>
      <p:italic r:id="rId22"/>
      <p:boldItalic r:id="rId23"/>
    </p:embeddedFont>
    <p:embeddedFont>
      <p:font typeface="Montserrat"/>
      <p:regular r:id="rId24"/>
      <p:bold r:id="rId25"/>
      <p:italic r:id="rId26"/>
      <p:boldItalic r:id="rId27"/>
    </p:embeddedFont>
    <p:embeddedFont>
      <p:font typeface="Montserrat Medium"/>
      <p:regular r:id="rId28"/>
      <p:bold r:id="rId29"/>
      <p:italic r:id="rId30"/>
      <p:boldItalic r:id="rId31"/>
    </p:embeddedFont>
    <p:embeddedFont>
      <p:font typeface="Montserrat ExtraBold"/>
      <p:bold r:id="rId32"/>
      <p:boldItalic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385E83-50C6-4FE5-8534-1C37203D6C56}">
  <a:tblStyle styleId="{2C385E83-50C6-4FE5-8534-1C37203D6C5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regular.fntdata"/><Relationship Id="rId23" Type="http://schemas.openxmlformats.org/officeDocument/2006/relationships/font" Target="fonts/Montserrat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5.xml"/><Relationship Id="rId33" Type="http://schemas.openxmlformats.org/officeDocument/2006/relationships/font" Target="fonts/MontserratExtraBold-boldItalic.fntdata"/><Relationship Id="rId10" Type="http://schemas.openxmlformats.org/officeDocument/2006/relationships/slide" Target="slides/slide4.xml"/><Relationship Id="rId32" Type="http://schemas.openxmlformats.org/officeDocument/2006/relationships/font" Target="fonts/MontserratExtraBold-bold.fntdata"/><Relationship Id="rId13" Type="http://schemas.openxmlformats.org/officeDocument/2006/relationships/slide" Target="slides/slide7.xml"/><Relationship Id="rId35" Type="http://schemas.openxmlformats.org/officeDocument/2006/relationships/font" Target="fonts/CenturyGothic-bold.fntdata"/><Relationship Id="rId12" Type="http://schemas.openxmlformats.org/officeDocument/2006/relationships/slide" Target="slides/slide6.xml"/><Relationship Id="rId34" Type="http://schemas.openxmlformats.org/officeDocument/2006/relationships/font" Target="fonts/CenturyGothic-regular.fntdata"/><Relationship Id="rId15" Type="http://schemas.openxmlformats.org/officeDocument/2006/relationships/slide" Target="slides/slide9.xml"/><Relationship Id="rId37" Type="http://schemas.openxmlformats.org/officeDocument/2006/relationships/font" Target="fonts/CenturyGothic-boldItalic.fntdata"/><Relationship Id="rId14" Type="http://schemas.openxmlformats.org/officeDocument/2006/relationships/slide" Target="slides/slide8.xml"/><Relationship Id="rId36" Type="http://schemas.openxmlformats.org/officeDocument/2006/relationships/font" Target="fonts/CenturyGothic-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2da980d80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2da980d80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2da980d803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2da980d80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da980d80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2da980d80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2da980d80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2da980d80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2da980d80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2da980d80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2da980d80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2da980d80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2da980d80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2da980d80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2da980d80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2da980d80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2da980d80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2da980d80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2da980d80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2da980d80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da980d80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2da980d80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da980d80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2da980d80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9 Them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909350" y="744575"/>
            <a:ext cx="5922900" cy="1154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400"/>
              <a:buNone/>
              <a:defRPr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909400" y="2067225"/>
            <a:ext cx="59229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cxnSp>
        <p:nvCxnSpPr>
          <p:cNvPr id="13" name="Google Shape;13;p2"/>
          <p:cNvCxnSpPr/>
          <p:nvPr/>
        </p:nvCxnSpPr>
        <p:spPr>
          <a:xfrm>
            <a:off x="2909350" y="1982950"/>
            <a:ext cx="5922900" cy="0"/>
          </a:xfrm>
          <a:prstGeom prst="straightConnector1">
            <a:avLst/>
          </a:prstGeom>
          <a:noFill/>
          <a:ln cap="flat" cmpd="sng" w="38100">
            <a:solidFill>
              <a:srgbClr val="E87722"/>
            </a:solidFill>
            <a:prstDash val="solid"/>
            <a:miter lim="800000"/>
            <a:headEnd len="sm" w="sm" type="none"/>
            <a:tailEnd len="sm" w="sm" type="none"/>
          </a:ln>
        </p:spPr>
      </p:cxnSp>
      <p:pic>
        <p:nvPicPr>
          <p:cNvPr id="14" name="Google Shape;14;p2"/>
          <p:cNvPicPr preferRelativeResize="0"/>
          <p:nvPr/>
        </p:nvPicPr>
        <p:blipFill rotWithShape="1">
          <a:blip r:embed="rId2">
            <a:alphaModFix/>
          </a:blip>
          <a:srcRect b="0" l="0" r="0" t="0"/>
          <a:stretch/>
        </p:blipFill>
        <p:spPr>
          <a:xfrm>
            <a:off x="0" y="0"/>
            <a:ext cx="2817759" cy="5143502"/>
          </a:xfrm>
          <a:prstGeom prst="rect">
            <a:avLst/>
          </a:prstGeom>
          <a:noFill/>
          <a:ln>
            <a:noFill/>
          </a:ln>
        </p:spPr>
      </p:pic>
      <p:pic>
        <p:nvPicPr>
          <p:cNvPr descr="Logo&#10;&#10;Description automatically generated" id="15" name="Google Shape;15;p2"/>
          <p:cNvPicPr preferRelativeResize="0"/>
          <p:nvPr/>
        </p:nvPicPr>
        <p:blipFill rotWithShape="1">
          <a:blip r:embed="rId3">
            <a:alphaModFix/>
          </a:blip>
          <a:srcRect b="0" l="0" r="0" t="0"/>
          <a:stretch/>
        </p:blipFill>
        <p:spPr>
          <a:xfrm>
            <a:off x="1542534" y="1951231"/>
            <a:ext cx="1237084" cy="8318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1"/>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9 Theme 2023" type="tx">
  <p:cSld name="TITLE_AND_BODY">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51071" r="0" t="0"/>
          <a:stretch/>
        </p:blipFill>
        <p:spPr>
          <a:xfrm>
            <a:off x="5" y="0"/>
            <a:ext cx="1378700" cy="5143502"/>
          </a:xfrm>
          <a:prstGeom prst="rect">
            <a:avLst/>
          </a:prstGeom>
          <a:noFill/>
          <a:ln>
            <a:noFill/>
          </a:ln>
        </p:spPr>
      </p:pic>
      <p:sp>
        <p:nvSpPr>
          <p:cNvPr id="18" name="Google Shape;18;p3"/>
          <p:cNvSpPr txBox="1"/>
          <p:nvPr>
            <p:ph type="title"/>
          </p:nvPr>
        </p:nvSpPr>
        <p:spPr>
          <a:xfrm>
            <a:off x="1612275" y="445025"/>
            <a:ext cx="72198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3"/>
          <p:cNvSpPr txBox="1"/>
          <p:nvPr>
            <p:ph idx="1" type="body"/>
          </p:nvPr>
        </p:nvSpPr>
        <p:spPr>
          <a:xfrm>
            <a:off x="1612625" y="1152475"/>
            <a:ext cx="72198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3"/>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cxnSp>
        <p:nvCxnSpPr>
          <p:cNvPr id="21" name="Google Shape;21;p3"/>
          <p:cNvCxnSpPr/>
          <p:nvPr/>
        </p:nvCxnSpPr>
        <p:spPr>
          <a:xfrm flipH="1" rot="10800000">
            <a:off x="1612275" y="1050475"/>
            <a:ext cx="5689500" cy="25800"/>
          </a:xfrm>
          <a:prstGeom prst="straightConnector1">
            <a:avLst/>
          </a:prstGeom>
          <a:noFill/>
          <a:ln cap="flat" cmpd="sng" w="38100">
            <a:solidFill>
              <a:srgbClr val="E87722"/>
            </a:solidFill>
            <a:prstDash val="solid"/>
            <a:miter lim="800000"/>
            <a:headEnd len="sm" w="sm" type="none"/>
            <a:tailEnd len="sm" w="sm" type="none"/>
          </a:ln>
        </p:spPr>
      </p:cxnSp>
      <p:pic>
        <p:nvPicPr>
          <p:cNvPr id="22" name="Google Shape;22;p3"/>
          <p:cNvPicPr preferRelativeResize="0"/>
          <p:nvPr/>
        </p:nvPicPr>
        <p:blipFill>
          <a:blip r:embed="rId3">
            <a:alphaModFix/>
          </a:blip>
          <a:stretch>
            <a:fillRect/>
          </a:stretch>
        </p:blipFill>
        <p:spPr>
          <a:xfrm>
            <a:off x="7642450" y="4601513"/>
            <a:ext cx="1378699" cy="5170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4"/>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5"/>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6"/>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8"/>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9"/>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0"/>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indent="-317500" lvl="1" marL="9144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
        <p:nvSpPr>
          <p:cNvPr id="8" name="Google Shape;8;p1"/>
          <p:cNvSpPr txBox="1"/>
          <p:nvPr>
            <p:ph idx="12" type="sldNum"/>
          </p:nvPr>
        </p:nvSpPr>
        <p:spPr>
          <a:xfrm>
            <a:off x="143658" y="4568867"/>
            <a:ext cx="548700" cy="393600"/>
          </a:xfrm>
          <a:prstGeom prst="rect">
            <a:avLst/>
          </a:prstGeom>
          <a:noFill/>
          <a:ln>
            <a:noFill/>
          </a:ln>
        </p:spPr>
        <p:txBody>
          <a:bodyPr anchorCtr="0" anchor="ctr" bIns="91425" lIns="91425" spcFirstLastPara="1" rIns="91425" wrap="square" tIns="91425">
            <a:normAutofit/>
          </a:bodyPr>
          <a:lstStyle>
            <a:lvl1pPr lvl="0" algn="ctr">
              <a:buNone/>
              <a:defRPr sz="1000">
                <a:solidFill>
                  <a:srgbClr val="E87722"/>
                </a:solidFill>
              </a:defRPr>
            </a:lvl1pPr>
            <a:lvl2pPr lvl="1" algn="ctr">
              <a:buNone/>
              <a:defRPr sz="1000">
                <a:solidFill>
                  <a:srgbClr val="E87722"/>
                </a:solidFill>
              </a:defRPr>
            </a:lvl2pPr>
            <a:lvl3pPr lvl="2" algn="ctr">
              <a:buNone/>
              <a:defRPr sz="1000">
                <a:solidFill>
                  <a:srgbClr val="E87722"/>
                </a:solidFill>
              </a:defRPr>
            </a:lvl3pPr>
            <a:lvl4pPr lvl="3" algn="ctr">
              <a:buNone/>
              <a:defRPr sz="1000">
                <a:solidFill>
                  <a:srgbClr val="E87722"/>
                </a:solidFill>
              </a:defRPr>
            </a:lvl4pPr>
            <a:lvl5pPr lvl="4" algn="ctr">
              <a:buNone/>
              <a:defRPr sz="1000">
                <a:solidFill>
                  <a:srgbClr val="E87722"/>
                </a:solidFill>
              </a:defRPr>
            </a:lvl5pPr>
            <a:lvl6pPr lvl="5" algn="ctr">
              <a:buNone/>
              <a:defRPr sz="1000">
                <a:solidFill>
                  <a:srgbClr val="E87722"/>
                </a:solidFill>
              </a:defRPr>
            </a:lvl6pPr>
            <a:lvl7pPr lvl="6" algn="ctr">
              <a:buNone/>
              <a:defRPr sz="1000">
                <a:solidFill>
                  <a:srgbClr val="E87722"/>
                </a:solidFill>
              </a:defRPr>
            </a:lvl7pPr>
            <a:lvl8pPr lvl="7" algn="ctr">
              <a:buNone/>
              <a:defRPr sz="1000">
                <a:solidFill>
                  <a:srgbClr val="E87722"/>
                </a:solidFill>
              </a:defRPr>
            </a:lvl8pPr>
            <a:lvl9pPr lvl="8" algn="ctr">
              <a:buNone/>
              <a:defRPr sz="1000">
                <a:solidFill>
                  <a:srgbClr val="E87722"/>
                </a:solidFill>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2"/>
          <p:cNvSpPr txBox="1"/>
          <p:nvPr>
            <p:ph type="ctrTitle"/>
          </p:nvPr>
        </p:nvSpPr>
        <p:spPr>
          <a:xfrm>
            <a:off x="2909350" y="744575"/>
            <a:ext cx="5922900" cy="1154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Square 9 Softworks</a:t>
            </a:r>
            <a:endParaRPr/>
          </a:p>
        </p:txBody>
      </p:sp>
      <p:sp>
        <p:nvSpPr>
          <p:cNvPr id="58" name="Google Shape;58;p12"/>
          <p:cNvSpPr txBox="1"/>
          <p:nvPr>
            <p:ph idx="1" type="subTitle"/>
          </p:nvPr>
        </p:nvSpPr>
        <p:spPr>
          <a:xfrm>
            <a:off x="2909400" y="2067225"/>
            <a:ext cx="59229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Brand Book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1612275" y="445025"/>
            <a:ext cx="721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Brand Color Palette</a:t>
            </a:r>
            <a:endParaRPr/>
          </a:p>
        </p:txBody>
      </p:sp>
      <p:sp>
        <p:nvSpPr>
          <p:cNvPr id="139" name="Google Shape;139;p21"/>
          <p:cNvSpPr txBox="1"/>
          <p:nvPr>
            <p:ph idx="1" type="body"/>
          </p:nvPr>
        </p:nvSpPr>
        <p:spPr>
          <a:xfrm>
            <a:off x="1612625" y="1152475"/>
            <a:ext cx="72198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100"/>
              <a:buNone/>
            </a:pPr>
            <a:r>
              <a:rPr lang="en" sz="1137"/>
              <a:t>The primary colors are navy and orange. These are the main colors that are core to Square 9’s brand and identify the company logo. In addition to the navy and orange, Square 9 utilizes a range of blues that should be used as a complement to the main brand colors in design elements.</a:t>
            </a:r>
            <a:endParaRPr sz="1125"/>
          </a:p>
        </p:txBody>
      </p:sp>
      <p:sp>
        <p:nvSpPr>
          <p:cNvPr id="140" name="Google Shape;140;p21"/>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141" name="Google Shape;141;p21"/>
          <p:cNvPicPr preferRelativeResize="0"/>
          <p:nvPr/>
        </p:nvPicPr>
        <p:blipFill>
          <a:blip r:embed="rId3">
            <a:alphaModFix/>
          </a:blip>
          <a:stretch>
            <a:fillRect/>
          </a:stretch>
        </p:blipFill>
        <p:spPr>
          <a:xfrm>
            <a:off x="1680651" y="2300025"/>
            <a:ext cx="5782701" cy="2306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147" name="Google Shape;147;p22"/>
          <p:cNvSpPr/>
          <p:nvPr/>
        </p:nvSpPr>
        <p:spPr>
          <a:xfrm>
            <a:off x="0" y="872"/>
            <a:ext cx="9144000" cy="5143200"/>
          </a:xfrm>
          <a:prstGeom prst="rect">
            <a:avLst/>
          </a:prstGeom>
          <a:solidFill>
            <a:srgbClr val="4A7E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48" name="Google Shape;148;p22"/>
          <p:cNvPicPr preferRelativeResize="0"/>
          <p:nvPr/>
        </p:nvPicPr>
        <p:blipFill rotWithShape="1">
          <a:blip r:embed="rId3">
            <a:alphaModFix/>
          </a:blip>
          <a:srcRect b="0" l="0" r="0" t="0"/>
          <a:stretch/>
        </p:blipFill>
        <p:spPr>
          <a:xfrm>
            <a:off x="0" y="0"/>
            <a:ext cx="2818689" cy="5145220"/>
          </a:xfrm>
          <a:prstGeom prst="rect">
            <a:avLst/>
          </a:prstGeom>
          <a:noFill/>
          <a:ln>
            <a:noFill/>
          </a:ln>
        </p:spPr>
      </p:pic>
      <p:sp>
        <p:nvSpPr>
          <p:cNvPr id="149" name="Google Shape;149;p22"/>
          <p:cNvSpPr txBox="1"/>
          <p:nvPr/>
        </p:nvSpPr>
        <p:spPr>
          <a:xfrm>
            <a:off x="2853092" y="1370084"/>
            <a:ext cx="5930100" cy="3263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lang="en" sz="7100">
                <a:solidFill>
                  <a:srgbClr val="FFFFFF"/>
                </a:solidFill>
                <a:latin typeface="Montserrat ExtraBold"/>
                <a:ea typeface="Montserrat ExtraBold"/>
                <a:cs typeface="Montserrat ExtraBold"/>
                <a:sym typeface="Montserrat ExtraBold"/>
              </a:rPr>
              <a:t>Icons &amp;</a:t>
            </a:r>
            <a:endParaRPr sz="7100">
              <a:solidFill>
                <a:srgbClr val="FFFFFF"/>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 sz="7100">
                <a:solidFill>
                  <a:srgbClr val="FFFFFF"/>
                </a:solidFill>
                <a:latin typeface="Montserrat ExtraBold"/>
                <a:ea typeface="Montserrat ExtraBold"/>
                <a:cs typeface="Montserrat ExtraBold"/>
                <a:sym typeface="Montserrat ExtraBold"/>
              </a:rPr>
              <a:t>Images</a:t>
            </a:r>
            <a:endParaRPr sz="7100">
              <a:solidFill>
                <a:srgbClr val="FFFFFF"/>
              </a:solidFill>
              <a:latin typeface="Montserrat ExtraBold"/>
              <a:ea typeface="Montserrat ExtraBold"/>
              <a:cs typeface="Montserrat ExtraBold"/>
              <a:sym typeface="Montserrat ExtraBold"/>
            </a:endParaRPr>
          </a:p>
        </p:txBody>
      </p:sp>
      <p:sp>
        <p:nvSpPr>
          <p:cNvPr id="150" name="Google Shape;150;p22"/>
          <p:cNvSpPr txBox="1"/>
          <p:nvPr/>
        </p:nvSpPr>
        <p:spPr>
          <a:xfrm>
            <a:off x="6945323" y="4768110"/>
            <a:ext cx="20577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800">
                <a:solidFill>
                  <a:srgbClr val="888888"/>
                </a:solidFill>
                <a:latin typeface="Century Gothic"/>
                <a:ea typeface="Century Gothic"/>
                <a:cs typeface="Century Gothic"/>
                <a:sym typeface="Century Gothic"/>
              </a:rPr>
              <a:t>‹#›</a:t>
            </a:fld>
            <a:endParaRPr sz="800">
              <a:solidFill>
                <a:srgbClr val="888888"/>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1612275" y="445025"/>
            <a:ext cx="721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Brand Icons</a:t>
            </a:r>
            <a:endParaRPr/>
          </a:p>
        </p:txBody>
      </p:sp>
      <p:sp>
        <p:nvSpPr>
          <p:cNvPr id="156" name="Google Shape;156;p23"/>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157" name="Google Shape;157;p23"/>
          <p:cNvPicPr preferRelativeResize="0"/>
          <p:nvPr/>
        </p:nvPicPr>
        <p:blipFill>
          <a:blip r:embed="rId3">
            <a:alphaModFix/>
          </a:blip>
          <a:stretch>
            <a:fillRect/>
          </a:stretch>
        </p:blipFill>
        <p:spPr>
          <a:xfrm>
            <a:off x="1612276" y="1620937"/>
            <a:ext cx="5486650" cy="1901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1612275" y="445025"/>
            <a:ext cx="721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Brand Illustrations</a:t>
            </a:r>
            <a:endParaRPr/>
          </a:p>
        </p:txBody>
      </p:sp>
      <p:sp>
        <p:nvSpPr>
          <p:cNvPr id="163" name="Google Shape;163;p24"/>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164" name="Google Shape;164;p24"/>
          <p:cNvPicPr preferRelativeResize="0"/>
          <p:nvPr/>
        </p:nvPicPr>
        <p:blipFill>
          <a:blip r:embed="rId3">
            <a:alphaModFix/>
          </a:blip>
          <a:stretch>
            <a:fillRect/>
          </a:stretch>
        </p:blipFill>
        <p:spPr>
          <a:xfrm>
            <a:off x="1612275" y="1229750"/>
            <a:ext cx="7219799" cy="31375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64" name="Google Shape;64;p13"/>
          <p:cNvSpPr/>
          <p:nvPr/>
        </p:nvSpPr>
        <p:spPr>
          <a:xfrm>
            <a:off x="0" y="872"/>
            <a:ext cx="9144000" cy="5143200"/>
          </a:xfrm>
          <a:prstGeom prst="rect">
            <a:avLst/>
          </a:prstGeom>
          <a:solidFill>
            <a:srgbClr val="4A7E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65" name="Google Shape;65;p13"/>
          <p:cNvPicPr preferRelativeResize="0"/>
          <p:nvPr/>
        </p:nvPicPr>
        <p:blipFill rotWithShape="1">
          <a:blip r:embed="rId3">
            <a:alphaModFix/>
          </a:blip>
          <a:srcRect b="0" l="0" r="0" t="0"/>
          <a:stretch/>
        </p:blipFill>
        <p:spPr>
          <a:xfrm>
            <a:off x="0" y="0"/>
            <a:ext cx="2818689" cy="5145220"/>
          </a:xfrm>
          <a:prstGeom prst="rect">
            <a:avLst/>
          </a:prstGeom>
          <a:noFill/>
          <a:ln>
            <a:noFill/>
          </a:ln>
        </p:spPr>
      </p:pic>
      <p:sp>
        <p:nvSpPr>
          <p:cNvPr id="66" name="Google Shape;66;p13"/>
          <p:cNvSpPr txBox="1"/>
          <p:nvPr/>
        </p:nvSpPr>
        <p:spPr>
          <a:xfrm>
            <a:off x="2853092" y="1370084"/>
            <a:ext cx="5930100" cy="3263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lang="en" sz="7100">
                <a:solidFill>
                  <a:srgbClr val="FFFFFF"/>
                </a:solidFill>
                <a:latin typeface="Montserrat ExtraBold"/>
                <a:ea typeface="Montserrat ExtraBold"/>
                <a:cs typeface="Montserrat ExtraBold"/>
                <a:sym typeface="Montserrat ExtraBold"/>
              </a:rPr>
              <a:t>Logos</a:t>
            </a:r>
            <a:endParaRPr sz="7100">
              <a:solidFill>
                <a:srgbClr val="FFFFFF"/>
              </a:solidFill>
              <a:latin typeface="Montserrat ExtraBold"/>
              <a:ea typeface="Montserrat ExtraBold"/>
              <a:cs typeface="Montserrat ExtraBold"/>
              <a:sym typeface="Montserrat ExtraBold"/>
            </a:endParaRPr>
          </a:p>
        </p:txBody>
      </p:sp>
      <p:sp>
        <p:nvSpPr>
          <p:cNvPr id="67" name="Google Shape;67;p13"/>
          <p:cNvSpPr txBox="1"/>
          <p:nvPr/>
        </p:nvSpPr>
        <p:spPr>
          <a:xfrm>
            <a:off x="6945323" y="4768110"/>
            <a:ext cx="20577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800">
                <a:solidFill>
                  <a:srgbClr val="888888"/>
                </a:solidFill>
                <a:latin typeface="Century Gothic"/>
                <a:ea typeface="Century Gothic"/>
                <a:cs typeface="Century Gothic"/>
                <a:sym typeface="Century Gothic"/>
              </a:rPr>
              <a:t>‹#›</a:t>
            </a:fld>
            <a:endParaRPr sz="800">
              <a:solidFill>
                <a:srgbClr val="888888"/>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73" name="Google Shape;73;p14"/>
          <p:cNvPicPr preferRelativeResize="0"/>
          <p:nvPr/>
        </p:nvPicPr>
        <p:blipFill rotWithShape="1">
          <a:blip r:embed="rId3">
            <a:alphaModFix/>
          </a:blip>
          <a:srcRect b="0" l="51071" r="0" t="0"/>
          <a:stretch/>
        </p:blipFill>
        <p:spPr>
          <a:xfrm>
            <a:off x="5" y="0"/>
            <a:ext cx="1378700" cy="5143502"/>
          </a:xfrm>
          <a:prstGeom prst="rect">
            <a:avLst/>
          </a:prstGeom>
          <a:noFill/>
          <a:ln>
            <a:noFill/>
          </a:ln>
        </p:spPr>
      </p:pic>
      <p:sp>
        <p:nvSpPr>
          <p:cNvPr id="74" name="Google Shape;74;p14"/>
          <p:cNvSpPr txBox="1"/>
          <p:nvPr>
            <p:ph type="title"/>
          </p:nvPr>
        </p:nvSpPr>
        <p:spPr>
          <a:xfrm>
            <a:off x="1531100" y="445025"/>
            <a:ext cx="745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Primary Logo</a:t>
            </a:r>
            <a:endParaRPr/>
          </a:p>
        </p:txBody>
      </p:sp>
      <p:sp>
        <p:nvSpPr>
          <p:cNvPr id="75" name="Google Shape;75;p14"/>
          <p:cNvSpPr txBox="1"/>
          <p:nvPr>
            <p:ph idx="4294967295" type="body"/>
          </p:nvPr>
        </p:nvSpPr>
        <p:spPr>
          <a:xfrm>
            <a:off x="1531325" y="1152475"/>
            <a:ext cx="5922900" cy="1126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275"/>
              <a:buNone/>
            </a:pPr>
            <a:r>
              <a:rPr lang="en" sz="1100"/>
              <a:t>The Square 9 logo has two components - the designator and the logotype. The designator must be used as part of the logo in all communications. Our logo is designed to visually and symbolically express our brand. Altering our logo can weaken our brand.</a:t>
            </a:r>
            <a:endParaRPr sz="1100"/>
          </a:p>
        </p:txBody>
      </p:sp>
      <p:cxnSp>
        <p:nvCxnSpPr>
          <p:cNvPr id="76" name="Google Shape;76;p14"/>
          <p:cNvCxnSpPr/>
          <p:nvPr/>
        </p:nvCxnSpPr>
        <p:spPr>
          <a:xfrm>
            <a:off x="1531100" y="1103525"/>
            <a:ext cx="5922900" cy="0"/>
          </a:xfrm>
          <a:prstGeom prst="straightConnector1">
            <a:avLst/>
          </a:prstGeom>
          <a:noFill/>
          <a:ln cap="flat" cmpd="sng" w="38100">
            <a:solidFill>
              <a:srgbClr val="E87722"/>
            </a:solidFill>
            <a:prstDash val="solid"/>
            <a:miter lim="800000"/>
            <a:headEnd len="sm" w="sm" type="none"/>
            <a:tailEnd len="sm" w="sm" type="none"/>
          </a:ln>
        </p:spPr>
      </p:cxnSp>
      <p:pic>
        <p:nvPicPr>
          <p:cNvPr id="77" name="Google Shape;77;p14"/>
          <p:cNvPicPr preferRelativeResize="0"/>
          <p:nvPr/>
        </p:nvPicPr>
        <p:blipFill>
          <a:blip r:embed="rId4">
            <a:alphaModFix/>
          </a:blip>
          <a:stretch>
            <a:fillRect/>
          </a:stretch>
        </p:blipFill>
        <p:spPr>
          <a:xfrm>
            <a:off x="2167775" y="2713175"/>
            <a:ext cx="5605624" cy="157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p:nvPr/>
        </p:nvSpPr>
        <p:spPr>
          <a:xfrm>
            <a:off x="1696600" y="2943600"/>
            <a:ext cx="3100500" cy="2199900"/>
          </a:xfrm>
          <a:prstGeom prst="rect">
            <a:avLst/>
          </a:prstGeom>
          <a:solidFill>
            <a:srgbClr val="13294B"/>
          </a:solidFill>
          <a:ln cap="flat" cmpd="sng" w="9525">
            <a:solidFill>
              <a:srgbClr val="1329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1696600" y="1663475"/>
            <a:ext cx="3947100" cy="1134000"/>
          </a:xfrm>
          <a:prstGeom prst="rect">
            <a:avLst/>
          </a:prstGeom>
          <a:solidFill>
            <a:srgbClr val="13294B"/>
          </a:solidFill>
          <a:ln cap="flat" cmpd="sng" w="9525">
            <a:solidFill>
              <a:srgbClr val="1329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85" name="Google Shape;85;p15"/>
          <p:cNvPicPr preferRelativeResize="0"/>
          <p:nvPr/>
        </p:nvPicPr>
        <p:blipFill rotWithShape="1">
          <a:blip r:embed="rId3">
            <a:alphaModFix/>
          </a:blip>
          <a:srcRect b="0" l="51071" r="0" t="0"/>
          <a:stretch/>
        </p:blipFill>
        <p:spPr>
          <a:xfrm>
            <a:off x="5" y="0"/>
            <a:ext cx="1378700" cy="5143502"/>
          </a:xfrm>
          <a:prstGeom prst="rect">
            <a:avLst/>
          </a:prstGeom>
          <a:noFill/>
          <a:ln>
            <a:noFill/>
          </a:ln>
        </p:spPr>
      </p:pic>
      <p:sp>
        <p:nvSpPr>
          <p:cNvPr id="86" name="Google Shape;86;p15"/>
          <p:cNvSpPr txBox="1"/>
          <p:nvPr>
            <p:ph type="title"/>
          </p:nvPr>
        </p:nvSpPr>
        <p:spPr>
          <a:xfrm>
            <a:off x="1531100" y="445025"/>
            <a:ext cx="745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Alternative </a:t>
            </a:r>
            <a:r>
              <a:rPr lang="en"/>
              <a:t>Logos</a:t>
            </a:r>
            <a:endParaRPr/>
          </a:p>
        </p:txBody>
      </p:sp>
      <p:sp>
        <p:nvSpPr>
          <p:cNvPr id="87" name="Google Shape;87;p15"/>
          <p:cNvSpPr txBox="1"/>
          <p:nvPr>
            <p:ph idx="4294967295" type="body"/>
          </p:nvPr>
        </p:nvSpPr>
        <p:spPr>
          <a:xfrm>
            <a:off x="1531325" y="1152475"/>
            <a:ext cx="7664700" cy="974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100"/>
              <a:t>The logo can only be displayed in Square 9 orange and navy, orange and white.</a:t>
            </a:r>
            <a:endParaRPr sz="1100"/>
          </a:p>
        </p:txBody>
      </p:sp>
      <p:cxnSp>
        <p:nvCxnSpPr>
          <p:cNvPr id="88" name="Google Shape;88;p15"/>
          <p:cNvCxnSpPr/>
          <p:nvPr/>
        </p:nvCxnSpPr>
        <p:spPr>
          <a:xfrm>
            <a:off x="1531100" y="1103525"/>
            <a:ext cx="5922900" cy="0"/>
          </a:xfrm>
          <a:prstGeom prst="straightConnector1">
            <a:avLst/>
          </a:prstGeom>
          <a:noFill/>
          <a:ln cap="flat" cmpd="sng" w="38100">
            <a:solidFill>
              <a:srgbClr val="E87722"/>
            </a:solidFill>
            <a:prstDash val="solid"/>
            <a:miter lim="800000"/>
            <a:headEnd len="sm" w="sm" type="none"/>
            <a:tailEnd len="sm" w="sm" type="none"/>
          </a:ln>
        </p:spPr>
      </p:cxnSp>
      <p:pic>
        <p:nvPicPr>
          <p:cNvPr id="89" name="Google Shape;89;p15"/>
          <p:cNvPicPr preferRelativeResize="0"/>
          <p:nvPr/>
        </p:nvPicPr>
        <p:blipFill>
          <a:blip r:embed="rId4">
            <a:alphaModFix/>
          </a:blip>
          <a:stretch>
            <a:fillRect/>
          </a:stretch>
        </p:blipFill>
        <p:spPr>
          <a:xfrm>
            <a:off x="1754355" y="1697994"/>
            <a:ext cx="3862508" cy="1080664"/>
          </a:xfrm>
          <a:prstGeom prst="rect">
            <a:avLst/>
          </a:prstGeom>
          <a:noFill/>
          <a:ln>
            <a:noFill/>
          </a:ln>
        </p:spPr>
      </p:pic>
      <p:pic>
        <p:nvPicPr>
          <p:cNvPr id="90" name="Google Shape;90;p15"/>
          <p:cNvPicPr preferRelativeResize="0"/>
          <p:nvPr/>
        </p:nvPicPr>
        <p:blipFill>
          <a:blip r:embed="rId5">
            <a:alphaModFix/>
          </a:blip>
          <a:stretch>
            <a:fillRect/>
          </a:stretch>
        </p:blipFill>
        <p:spPr>
          <a:xfrm>
            <a:off x="1748055" y="3013500"/>
            <a:ext cx="3049180" cy="2041224"/>
          </a:xfrm>
          <a:prstGeom prst="rect">
            <a:avLst/>
          </a:prstGeom>
          <a:noFill/>
          <a:ln>
            <a:noFill/>
          </a:ln>
        </p:spPr>
      </p:pic>
      <p:pic>
        <p:nvPicPr>
          <p:cNvPr id="91" name="Google Shape;91;p15"/>
          <p:cNvPicPr preferRelativeResize="0"/>
          <p:nvPr/>
        </p:nvPicPr>
        <p:blipFill>
          <a:blip r:embed="rId6">
            <a:alphaModFix/>
          </a:blip>
          <a:stretch>
            <a:fillRect/>
          </a:stretch>
        </p:blipFill>
        <p:spPr>
          <a:xfrm>
            <a:off x="5616875" y="2943600"/>
            <a:ext cx="3195501" cy="21488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1612275" y="445025"/>
            <a:ext cx="721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Logo / Co-Branding</a:t>
            </a:r>
            <a:endParaRPr/>
          </a:p>
        </p:txBody>
      </p:sp>
      <p:sp>
        <p:nvSpPr>
          <p:cNvPr id="97" name="Google Shape;97;p16"/>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98" name="Google Shape;98;p16"/>
          <p:cNvSpPr txBox="1"/>
          <p:nvPr>
            <p:ph idx="1" type="body"/>
          </p:nvPr>
        </p:nvSpPr>
        <p:spPr>
          <a:xfrm>
            <a:off x="1612625" y="1152475"/>
            <a:ext cx="7219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200"/>
              <a:t>When co-branding with Reseller partners, as a general rule, both logos should appear in conjunction with, and be similar in size as, the partner brand. Enough distance is required to clearly show that each partner companies are different entities. If not in conjunction, the same rules of sizing should still apply. For all co-branded material, the Square 9 authorized Reseller logo should be used.</a:t>
            </a:r>
            <a:endParaRPr sz="1200"/>
          </a:p>
          <a:p>
            <a:pPr indent="0" lvl="0" marL="0" rtl="0" algn="l">
              <a:spcBef>
                <a:spcPts val="1200"/>
              </a:spcBef>
              <a:spcAft>
                <a:spcPts val="1200"/>
              </a:spcAft>
              <a:buNone/>
            </a:pPr>
            <a:r>
              <a:t/>
            </a:r>
            <a:endParaRPr/>
          </a:p>
        </p:txBody>
      </p:sp>
      <p:pic>
        <p:nvPicPr>
          <p:cNvPr id="99" name="Google Shape;99;p16"/>
          <p:cNvPicPr preferRelativeResize="0"/>
          <p:nvPr/>
        </p:nvPicPr>
        <p:blipFill>
          <a:blip r:embed="rId3">
            <a:alphaModFix/>
          </a:blip>
          <a:stretch>
            <a:fillRect/>
          </a:stretch>
        </p:blipFill>
        <p:spPr>
          <a:xfrm>
            <a:off x="1612626" y="2763382"/>
            <a:ext cx="7219799" cy="10258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1612275" y="445025"/>
            <a:ext cx="721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Logo / Prohibited Use</a:t>
            </a:r>
            <a:endParaRPr/>
          </a:p>
        </p:txBody>
      </p:sp>
      <p:sp>
        <p:nvSpPr>
          <p:cNvPr id="105" name="Google Shape;105;p17"/>
          <p:cNvSpPr txBox="1"/>
          <p:nvPr>
            <p:ph idx="1" type="body"/>
          </p:nvPr>
        </p:nvSpPr>
        <p:spPr>
          <a:xfrm>
            <a:off x="1612625" y="1152475"/>
            <a:ext cx="7219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500"/>
              <a:t>Below are examples of Square 9 logos that are misused or missing elements. Please defer from using these examples.</a:t>
            </a:r>
            <a:endParaRPr sz="1500"/>
          </a:p>
          <a:p>
            <a:pPr indent="0" lvl="0" marL="0" rtl="0" algn="l">
              <a:spcBef>
                <a:spcPts val="1200"/>
              </a:spcBef>
              <a:spcAft>
                <a:spcPts val="1200"/>
              </a:spcAft>
              <a:buNone/>
            </a:pPr>
            <a:r>
              <a:t/>
            </a:r>
            <a:endParaRPr/>
          </a:p>
        </p:txBody>
      </p:sp>
      <p:sp>
        <p:nvSpPr>
          <p:cNvPr id="106" name="Google Shape;106;p17"/>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107" name="Google Shape;107;p17"/>
          <p:cNvPicPr preferRelativeResize="0"/>
          <p:nvPr/>
        </p:nvPicPr>
        <p:blipFill>
          <a:blip r:embed="rId3">
            <a:alphaModFix/>
          </a:blip>
          <a:stretch>
            <a:fillRect/>
          </a:stretch>
        </p:blipFill>
        <p:spPr>
          <a:xfrm>
            <a:off x="2024750" y="1958774"/>
            <a:ext cx="5704899" cy="261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113" name="Google Shape;113;p18"/>
          <p:cNvSpPr/>
          <p:nvPr/>
        </p:nvSpPr>
        <p:spPr>
          <a:xfrm>
            <a:off x="0" y="872"/>
            <a:ext cx="9144000" cy="5143200"/>
          </a:xfrm>
          <a:prstGeom prst="rect">
            <a:avLst/>
          </a:prstGeom>
          <a:solidFill>
            <a:srgbClr val="4A7E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14" name="Google Shape;114;p18"/>
          <p:cNvPicPr preferRelativeResize="0"/>
          <p:nvPr/>
        </p:nvPicPr>
        <p:blipFill rotWithShape="1">
          <a:blip r:embed="rId3">
            <a:alphaModFix/>
          </a:blip>
          <a:srcRect b="0" l="0" r="0" t="0"/>
          <a:stretch/>
        </p:blipFill>
        <p:spPr>
          <a:xfrm>
            <a:off x="0" y="0"/>
            <a:ext cx="2818689" cy="5145220"/>
          </a:xfrm>
          <a:prstGeom prst="rect">
            <a:avLst/>
          </a:prstGeom>
          <a:noFill/>
          <a:ln>
            <a:noFill/>
          </a:ln>
        </p:spPr>
      </p:pic>
      <p:sp>
        <p:nvSpPr>
          <p:cNvPr id="115" name="Google Shape;115;p18"/>
          <p:cNvSpPr txBox="1"/>
          <p:nvPr/>
        </p:nvSpPr>
        <p:spPr>
          <a:xfrm>
            <a:off x="2853092" y="1370084"/>
            <a:ext cx="5930100" cy="3263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lang="en" sz="7100">
                <a:solidFill>
                  <a:srgbClr val="FFFFFF"/>
                </a:solidFill>
                <a:latin typeface="Montserrat ExtraBold"/>
                <a:ea typeface="Montserrat ExtraBold"/>
                <a:cs typeface="Montserrat ExtraBold"/>
                <a:sym typeface="Montserrat ExtraBold"/>
              </a:rPr>
              <a:t>Typography</a:t>
            </a:r>
            <a:endParaRPr sz="7100">
              <a:solidFill>
                <a:srgbClr val="FFFFFF"/>
              </a:solidFill>
              <a:latin typeface="Montserrat ExtraBold"/>
              <a:ea typeface="Montserrat ExtraBold"/>
              <a:cs typeface="Montserrat ExtraBold"/>
              <a:sym typeface="Montserrat ExtraBold"/>
            </a:endParaRPr>
          </a:p>
        </p:txBody>
      </p:sp>
      <p:sp>
        <p:nvSpPr>
          <p:cNvPr id="116" name="Google Shape;116;p18"/>
          <p:cNvSpPr txBox="1"/>
          <p:nvPr/>
        </p:nvSpPr>
        <p:spPr>
          <a:xfrm>
            <a:off x="6945323" y="4768110"/>
            <a:ext cx="20577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800">
                <a:solidFill>
                  <a:srgbClr val="888888"/>
                </a:solidFill>
                <a:latin typeface="Century Gothic"/>
                <a:ea typeface="Century Gothic"/>
                <a:cs typeface="Century Gothic"/>
                <a:sym typeface="Century Gothic"/>
              </a:rPr>
              <a:t>‹#›</a:t>
            </a:fld>
            <a:endParaRPr sz="800">
              <a:solidFill>
                <a:srgbClr val="888888"/>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1612275" y="445025"/>
            <a:ext cx="721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Typography</a:t>
            </a:r>
            <a:endParaRPr/>
          </a:p>
        </p:txBody>
      </p:sp>
      <p:sp>
        <p:nvSpPr>
          <p:cNvPr id="122" name="Google Shape;122;p19"/>
          <p:cNvSpPr txBox="1"/>
          <p:nvPr>
            <p:ph idx="1" type="body"/>
          </p:nvPr>
        </p:nvSpPr>
        <p:spPr>
          <a:xfrm>
            <a:off x="1612625" y="1152475"/>
            <a:ext cx="7219800" cy="572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lang="en" sz="1137"/>
              <a:t>The typeface for copy and communications, marketing, heading, and graphics purposes are below:</a:t>
            </a:r>
            <a:endParaRPr sz="1137"/>
          </a:p>
          <a:p>
            <a:pPr indent="0" lvl="0" marL="0" rtl="0" algn="l">
              <a:lnSpc>
                <a:spcPct val="105000"/>
              </a:lnSpc>
              <a:spcBef>
                <a:spcPts val="1200"/>
              </a:spcBef>
              <a:spcAft>
                <a:spcPts val="1200"/>
              </a:spcAft>
              <a:buSzPts val="688"/>
              <a:buNone/>
            </a:pPr>
            <a:r>
              <a:t/>
            </a:r>
            <a:endParaRPr sz="1125"/>
          </a:p>
        </p:txBody>
      </p:sp>
      <p:sp>
        <p:nvSpPr>
          <p:cNvPr id="123" name="Google Shape;123;p19"/>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124" name="Google Shape;124;p19"/>
          <p:cNvGraphicFramePr/>
          <p:nvPr/>
        </p:nvGraphicFramePr>
        <p:xfrm>
          <a:off x="1612625" y="2050238"/>
          <a:ext cx="3000000" cy="3000000"/>
        </p:xfrm>
        <a:graphic>
          <a:graphicData uri="http://schemas.openxmlformats.org/drawingml/2006/table">
            <a:tbl>
              <a:tblPr>
                <a:noFill/>
                <a:tableStyleId>{2C385E83-50C6-4FE5-8534-1C37203D6C56}</a:tableStyleId>
              </a:tblPr>
              <a:tblGrid>
                <a:gridCol w="2530225"/>
                <a:gridCol w="2530225"/>
                <a:gridCol w="1965875"/>
              </a:tblGrid>
              <a:tr h="876025">
                <a:tc>
                  <a:txBody>
                    <a:bodyPr/>
                    <a:lstStyle/>
                    <a:p>
                      <a:pPr indent="0" lvl="0" marL="0" rtl="0" algn="ctr">
                        <a:spcBef>
                          <a:spcPts val="0"/>
                        </a:spcBef>
                        <a:spcAft>
                          <a:spcPts val="0"/>
                        </a:spcAft>
                        <a:buNone/>
                      </a:pPr>
                      <a:r>
                        <a:rPr lang="en" sz="2100">
                          <a:latin typeface="Montserrat"/>
                          <a:ea typeface="Montserrat"/>
                          <a:cs typeface="Montserrat"/>
                          <a:sym typeface="Montserrat"/>
                        </a:rPr>
                        <a:t>Monsterrat</a:t>
                      </a:r>
                      <a:endParaRPr sz="21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2100">
                          <a:latin typeface="Montserrat Medium"/>
                          <a:ea typeface="Montserrat Medium"/>
                          <a:cs typeface="Montserrat Medium"/>
                          <a:sym typeface="Montserrat Medium"/>
                        </a:rPr>
                        <a:t>Montserrat</a:t>
                      </a:r>
                      <a:r>
                        <a:rPr lang="en" sz="2100">
                          <a:latin typeface="Montserrat Medium"/>
                          <a:ea typeface="Montserrat Medium"/>
                          <a:cs typeface="Montserrat Medium"/>
                          <a:sym typeface="Montserrat Medium"/>
                        </a:rPr>
                        <a:t> Medium</a:t>
                      </a:r>
                      <a:endParaRPr sz="2100">
                        <a:latin typeface="Montserrat Medium"/>
                        <a:ea typeface="Montserrat Medium"/>
                        <a:cs typeface="Montserrat Medium"/>
                        <a:sym typeface="Montserrat Medium"/>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2100">
                          <a:latin typeface="Montserrat SemiBold"/>
                          <a:ea typeface="Montserrat SemiBold"/>
                          <a:cs typeface="Montserrat SemiBold"/>
                          <a:sym typeface="Montserrat SemiBold"/>
                        </a:rPr>
                        <a:t>Montserrat</a:t>
                      </a:r>
                      <a:r>
                        <a:rPr lang="en" sz="2100">
                          <a:latin typeface="Montserrat SemiBold"/>
                          <a:ea typeface="Montserrat SemiBold"/>
                          <a:cs typeface="Montserrat SemiBold"/>
                          <a:sym typeface="Montserrat SemiBold"/>
                        </a:rPr>
                        <a:t> Semibold</a:t>
                      </a:r>
                      <a:endParaRPr sz="2100">
                        <a:latin typeface="Montserrat SemiBold"/>
                        <a:ea typeface="Montserrat SemiBold"/>
                        <a:cs typeface="Montserrat SemiBold"/>
                        <a:sym typeface="Montserrat SemiBold"/>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22925">
                <a:tc>
                  <a:txBody>
                    <a:bodyPr/>
                    <a:lstStyle/>
                    <a:p>
                      <a:pPr indent="0" lvl="0" marL="0" rtl="0" algn="ctr">
                        <a:spcBef>
                          <a:spcPts val="0"/>
                        </a:spcBef>
                        <a:spcAft>
                          <a:spcPts val="0"/>
                        </a:spcAft>
                        <a:buNone/>
                      </a:pPr>
                      <a:r>
                        <a:rPr lang="en" sz="2100">
                          <a:latin typeface="Century Gothic"/>
                          <a:ea typeface="Century Gothic"/>
                          <a:cs typeface="Century Gothic"/>
                          <a:sym typeface="Century Gothic"/>
                        </a:rPr>
                        <a:t>Century Gothic</a:t>
                      </a:r>
                      <a:endParaRPr sz="2100">
                        <a:latin typeface="Century Gothic"/>
                        <a:ea typeface="Century Gothic"/>
                        <a:cs typeface="Century Gothic"/>
                        <a:sym typeface="Century Gothic"/>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2100">
                          <a:latin typeface="Century Gothic"/>
                          <a:ea typeface="Century Gothic"/>
                          <a:cs typeface="Century Gothic"/>
                          <a:sym typeface="Century Gothic"/>
                        </a:rPr>
                        <a:t>Century Gothic</a:t>
                      </a:r>
                      <a:endParaRPr b="1" sz="2100">
                        <a:latin typeface="Century Gothic"/>
                        <a:ea typeface="Century Gothic"/>
                        <a:cs typeface="Century Gothic"/>
                        <a:sym typeface="Century Gothic"/>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i="1" lang="en" sz="2100">
                          <a:latin typeface="Century Gothic"/>
                          <a:ea typeface="Century Gothic"/>
                          <a:cs typeface="Century Gothic"/>
                          <a:sym typeface="Century Gothic"/>
                        </a:rPr>
                        <a:t>Century Gothic</a:t>
                      </a:r>
                      <a:endParaRPr i="1" sz="2100">
                        <a:latin typeface="Century Gothic"/>
                        <a:ea typeface="Century Gothic"/>
                        <a:cs typeface="Century Gothic"/>
                        <a:sym typeface="Century Gothic"/>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idx="12" type="sldNum"/>
          </p:nvPr>
        </p:nvSpPr>
        <p:spPr>
          <a:xfrm>
            <a:off x="143658" y="4568867"/>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130" name="Google Shape;130;p20"/>
          <p:cNvSpPr/>
          <p:nvPr/>
        </p:nvSpPr>
        <p:spPr>
          <a:xfrm>
            <a:off x="0" y="872"/>
            <a:ext cx="9144000" cy="5143200"/>
          </a:xfrm>
          <a:prstGeom prst="rect">
            <a:avLst/>
          </a:prstGeom>
          <a:solidFill>
            <a:srgbClr val="4A7E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31" name="Google Shape;131;p20"/>
          <p:cNvPicPr preferRelativeResize="0"/>
          <p:nvPr/>
        </p:nvPicPr>
        <p:blipFill rotWithShape="1">
          <a:blip r:embed="rId3">
            <a:alphaModFix/>
          </a:blip>
          <a:srcRect b="0" l="0" r="0" t="0"/>
          <a:stretch/>
        </p:blipFill>
        <p:spPr>
          <a:xfrm>
            <a:off x="0" y="0"/>
            <a:ext cx="2818689" cy="5145220"/>
          </a:xfrm>
          <a:prstGeom prst="rect">
            <a:avLst/>
          </a:prstGeom>
          <a:noFill/>
          <a:ln>
            <a:noFill/>
          </a:ln>
        </p:spPr>
      </p:pic>
      <p:sp>
        <p:nvSpPr>
          <p:cNvPr id="132" name="Google Shape;132;p20"/>
          <p:cNvSpPr txBox="1"/>
          <p:nvPr/>
        </p:nvSpPr>
        <p:spPr>
          <a:xfrm>
            <a:off x="2853092" y="1370084"/>
            <a:ext cx="5930100" cy="3263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lang="en" sz="7100">
                <a:solidFill>
                  <a:srgbClr val="FFFFFF"/>
                </a:solidFill>
                <a:latin typeface="Montserrat ExtraBold"/>
                <a:ea typeface="Montserrat ExtraBold"/>
                <a:cs typeface="Montserrat ExtraBold"/>
                <a:sym typeface="Montserrat ExtraBold"/>
              </a:rPr>
              <a:t>Color Palette</a:t>
            </a:r>
            <a:endParaRPr sz="7100">
              <a:solidFill>
                <a:srgbClr val="FFFFFF"/>
              </a:solidFill>
              <a:latin typeface="Montserrat ExtraBold"/>
              <a:ea typeface="Montserrat ExtraBold"/>
              <a:cs typeface="Montserrat ExtraBold"/>
              <a:sym typeface="Montserrat ExtraBold"/>
            </a:endParaRPr>
          </a:p>
        </p:txBody>
      </p:sp>
      <p:sp>
        <p:nvSpPr>
          <p:cNvPr id="133" name="Google Shape;133;p20"/>
          <p:cNvSpPr txBox="1"/>
          <p:nvPr/>
        </p:nvSpPr>
        <p:spPr>
          <a:xfrm>
            <a:off x="6945323" y="4768110"/>
            <a:ext cx="20577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800">
                <a:solidFill>
                  <a:srgbClr val="888888"/>
                </a:solidFill>
                <a:latin typeface="Century Gothic"/>
                <a:ea typeface="Century Gothic"/>
                <a:cs typeface="Century Gothic"/>
                <a:sym typeface="Century Gothic"/>
              </a:rPr>
              <a:t>‹#›</a:t>
            </a:fld>
            <a:endParaRPr sz="800">
              <a:solidFill>
                <a:srgbClr val="888888"/>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