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Montserrat Light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pos="384">
          <p15:clr>
            <a:srgbClr val="A4A3A4"/>
          </p15:clr>
        </p15:guide>
        <p15:guide id="4" orient="horz" pos="384">
          <p15:clr>
            <a:srgbClr val="A4A3A4"/>
          </p15:clr>
        </p15:guide>
        <p15:guide id="5" pos="11136">
          <p15:clr>
            <a:srgbClr val="A4A3A4"/>
          </p15:clr>
        </p15:guide>
        <p15:guide id="6" orient="horz" pos="6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84"/>
        <p:guide pos="384" orient="horz"/>
        <p:guide pos="11136"/>
        <p:guide pos="609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Ligh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Light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d8d1910a4_1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d8d1910a4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dc3d7a00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5dc3d7a0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dd9c86cb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dd9c86cb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ddc30199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ddc30199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ddc30199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ddc3019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ddc30199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ddc30199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dd9c86cba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dd9c86cb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dc3d7a005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dc3d7a00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dc3d7a005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5dc3d7a00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d8d1910a4_1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d8d1910a4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dc3d7a005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dc3d7a00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ddc30199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ddc30199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d8d1910a4_1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d8d1910a4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dd9c86cb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dd9c86c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dc3d7a005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dc3d7a00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d8d1910a4_1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d8d1910a4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dd9c86cba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dd9c86cb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4485372" y="9805651"/>
            <a:ext cx="931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2023</a:t>
            </a:r>
            <a:r>
              <a:rPr lang="en-US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Square</a:t>
            </a:r>
            <a:r>
              <a:rPr lang="en-US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</a:t>
            </a:r>
            <a:r>
              <a:rPr lang="en-US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All rights reserved.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462882" y="1196317"/>
            <a:ext cx="6680734" cy="7731556"/>
            <a:chOff x="9677400" y="815976"/>
            <a:chExt cx="7478713" cy="8655050"/>
          </a:xfrm>
        </p:grpSpPr>
        <p:sp>
          <p:nvSpPr>
            <p:cNvPr id="12" name="Google Shape;12;p2"/>
            <p:cNvSpPr/>
            <p:nvPr/>
          </p:nvSpPr>
          <p:spPr>
            <a:xfrm>
              <a:off x="11202988" y="2584451"/>
              <a:ext cx="4457700" cy="2589212"/>
            </a:xfrm>
            <a:custGeom>
              <a:rect b="b" l="l" r="r" t="t"/>
              <a:pathLst>
                <a:path extrusionOk="0" h="1631" w="2808">
                  <a:moveTo>
                    <a:pt x="0" y="806"/>
                  </a:moveTo>
                  <a:lnTo>
                    <a:pt x="1404" y="1631"/>
                  </a:lnTo>
                  <a:lnTo>
                    <a:pt x="2808" y="825"/>
                  </a:lnTo>
                  <a:lnTo>
                    <a:pt x="1404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alpha val="98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77400" y="815976"/>
              <a:ext cx="7478713" cy="8655050"/>
            </a:xfrm>
            <a:custGeom>
              <a:rect b="b" l="l" r="r" t="t"/>
              <a:pathLst>
                <a:path extrusionOk="0" h="5452" w="4711">
                  <a:moveTo>
                    <a:pt x="4230" y="3782"/>
                  </a:moveTo>
                  <a:lnTo>
                    <a:pt x="2365" y="4857"/>
                  </a:lnTo>
                  <a:lnTo>
                    <a:pt x="500" y="3801"/>
                  </a:lnTo>
                  <a:lnTo>
                    <a:pt x="500" y="3801"/>
                  </a:lnTo>
                  <a:lnTo>
                    <a:pt x="500" y="2937"/>
                  </a:lnTo>
                  <a:lnTo>
                    <a:pt x="961" y="3206"/>
                  </a:lnTo>
                  <a:lnTo>
                    <a:pt x="961" y="3532"/>
                  </a:lnTo>
                  <a:lnTo>
                    <a:pt x="2384" y="4338"/>
                  </a:lnTo>
                  <a:lnTo>
                    <a:pt x="3769" y="3532"/>
                  </a:lnTo>
                  <a:lnTo>
                    <a:pt x="3769" y="3532"/>
                  </a:lnTo>
                  <a:lnTo>
                    <a:pt x="3769" y="3532"/>
                  </a:lnTo>
                  <a:lnTo>
                    <a:pt x="3769" y="2457"/>
                  </a:lnTo>
                  <a:lnTo>
                    <a:pt x="2365" y="3283"/>
                  </a:lnTo>
                  <a:lnTo>
                    <a:pt x="500" y="2208"/>
                  </a:lnTo>
                  <a:lnTo>
                    <a:pt x="500" y="1651"/>
                  </a:lnTo>
                  <a:lnTo>
                    <a:pt x="500" y="1651"/>
                  </a:lnTo>
                  <a:lnTo>
                    <a:pt x="500" y="1651"/>
                  </a:lnTo>
                  <a:lnTo>
                    <a:pt x="769" y="1498"/>
                  </a:lnTo>
                  <a:lnTo>
                    <a:pt x="2365" y="595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3782"/>
                  </a:lnTo>
                  <a:lnTo>
                    <a:pt x="4230" y="3782"/>
                  </a:lnTo>
                  <a:lnTo>
                    <a:pt x="4230" y="3782"/>
                  </a:lnTo>
                  <a:close/>
                  <a:moveTo>
                    <a:pt x="2365" y="0"/>
                  </a:moveTo>
                  <a:lnTo>
                    <a:pt x="0" y="1363"/>
                  </a:lnTo>
                  <a:lnTo>
                    <a:pt x="0" y="4089"/>
                  </a:lnTo>
                  <a:lnTo>
                    <a:pt x="2365" y="5452"/>
                  </a:lnTo>
                  <a:lnTo>
                    <a:pt x="4711" y="4089"/>
                  </a:lnTo>
                  <a:lnTo>
                    <a:pt x="4711" y="1363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chemeClr val="accent1">
                <a:alpha val="98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723900" y="1739587"/>
            <a:ext cx="4927969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455038" y="6225575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6299" y="6225575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722400" y="4276625"/>
            <a:ext cx="8436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79050" y="6689450"/>
            <a:ext cx="84360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ontserrat"/>
              <a:buNone/>
              <a:defRPr sz="3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>
                <a:solidFill>
                  <a:srgbClr val="3F3F3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/>
          <p:nvPr/>
        </p:nvSpPr>
        <p:spPr>
          <a:xfrm>
            <a:off x="0" y="-1455"/>
            <a:ext cx="7543800" cy="1028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1D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644524" y="3150531"/>
            <a:ext cx="128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644524" y="6584155"/>
            <a:ext cx="128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/>
          <p:nvPr>
            <p:ph type="title"/>
          </p:nvPr>
        </p:nvSpPr>
        <p:spPr>
          <a:xfrm>
            <a:off x="747750" y="831950"/>
            <a:ext cx="5818200" cy="9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b="1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1" type="subTitle"/>
          </p:nvPr>
        </p:nvSpPr>
        <p:spPr>
          <a:xfrm>
            <a:off x="747750" y="1857025"/>
            <a:ext cx="5818200" cy="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2" type="body"/>
          </p:nvPr>
        </p:nvSpPr>
        <p:spPr>
          <a:xfrm>
            <a:off x="1654000" y="3981525"/>
            <a:ext cx="46500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4" name="Google Shape;144;p11"/>
          <p:cNvSpPr txBox="1"/>
          <p:nvPr>
            <p:ph idx="3" type="body"/>
          </p:nvPr>
        </p:nvSpPr>
        <p:spPr>
          <a:xfrm>
            <a:off x="1654000" y="7415150"/>
            <a:ext cx="46500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11"/>
          <p:cNvSpPr txBox="1"/>
          <p:nvPr>
            <p:ph idx="4" type="subTitle"/>
          </p:nvPr>
        </p:nvSpPr>
        <p:spPr>
          <a:xfrm>
            <a:off x="1654000" y="3253500"/>
            <a:ext cx="4278600" cy="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5" type="subTitle"/>
          </p:nvPr>
        </p:nvSpPr>
        <p:spPr>
          <a:xfrm>
            <a:off x="1654000" y="6675350"/>
            <a:ext cx="4278600" cy="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ircles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6083103" y="3453074"/>
            <a:ext cx="5610300" cy="5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339896" y="3453074"/>
            <a:ext cx="3017457" cy="3013605"/>
          </a:xfrm>
          <a:custGeom>
            <a:rect b="b" l="l" r="r" t="t"/>
            <a:pathLst>
              <a:path extrusionOk="0" h="3235" w="3236">
                <a:moveTo>
                  <a:pt x="3236" y="1618"/>
                </a:moveTo>
                <a:cubicBezTo>
                  <a:pt x="3236" y="1890"/>
                  <a:pt x="3169" y="2146"/>
                  <a:pt x="3050" y="2371"/>
                </a:cubicBezTo>
                <a:cubicBezTo>
                  <a:pt x="3049" y="2371"/>
                  <a:pt x="3049" y="2371"/>
                  <a:pt x="3049" y="2371"/>
                </a:cubicBezTo>
                <a:cubicBezTo>
                  <a:pt x="2964" y="2371"/>
                  <a:pt x="2880" y="2377"/>
                  <a:pt x="2797" y="2389"/>
                </a:cubicBezTo>
                <a:cubicBezTo>
                  <a:pt x="2778" y="2392"/>
                  <a:pt x="2760" y="2395"/>
                  <a:pt x="2741" y="2399"/>
                </a:cubicBezTo>
                <a:cubicBezTo>
                  <a:pt x="2338" y="2471"/>
                  <a:pt x="1982" y="2682"/>
                  <a:pt x="1726" y="2981"/>
                </a:cubicBezTo>
                <a:cubicBezTo>
                  <a:pt x="1713" y="2996"/>
                  <a:pt x="1701" y="3011"/>
                  <a:pt x="1689" y="3026"/>
                </a:cubicBezTo>
                <a:cubicBezTo>
                  <a:pt x="1679" y="3038"/>
                  <a:pt x="1670" y="3050"/>
                  <a:pt x="1660" y="3063"/>
                </a:cubicBezTo>
                <a:cubicBezTo>
                  <a:pt x="1647" y="3080"/>
                  <a:pt x="1634" y="3097"/>
                  <a:pt x="1622" y="3115"/>
                </a:cubicBezTo>
                <a:cubicBezTo>
                  <a:pt x="1609" y="3133"/>
                  <a:pt x="1597" y="3152"/>
                  <a:pt x="1584" y="3170"/>
                </a:cubicBezTo>
                <a:cubicBezTo>
                  <a:pt x="1571" y="3192"/>
                  <a:pt x="1558" y="3213"/>
                  <a:pt x="1545" y="3235"/>
                </a:cubicBezTo>
                <a:cubicBezTo>
                  <a:pt x="1006" y="3211"/>
                  <a:pt x="535" y="2922"/>
                  <a:pt x="259" y="2496"/>
                </a:cubicBezTo>
                <a:cubicBezTo>
                  <a:pt x="246" y="2476"/>
                  <a:pt x="233" y="2455"/>
                  <a:pt x="221" y="2434"/>
                </a:cubicBezTo>
                <a:cubicBezTo>
                  <a:pt x="209" y="2414"/>
                  <a:pt x="198" y="2394"/>
                  <a:pt x="187" y="2373"/>
                </a:cubicBezTo>
                <a:cubicBezTo>
                  <a:pt x="67" y="2148"/>
                  <a:pt x="0" y="1891"/>
                  <a:pt x="0" y="1618"/>
                </a:cubicBezTo>
                <a:cubicBezTo>
                  <a:pt x="0" y="726"/>
                  <a:pt x="726" y="0"/>
                  <a:pt x="1618" y="0"/>
                </a:cubicBezTo>
                <a:cubicBezTo>
                  <a:pt x="2510" y="0"/>
                  <a:pt x="3236" y="726"/>
                  <a:pt x="3236" y="1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6085034" y="5785185"/>
            <a:ext cx="3017467" cy="3009738"/>
          </a:xfrm>
          <a:custGeom>
            <a:rect b="b" l="l" r="r" t="t"/>
            <a:pathLst>
              <a:path extrusionOk="0" h="3230" w="3237">
                <a:moveTo>
                  <a:pt x="3237" y="1612"/>
                </a:moveTo>
                <a:cubicBezTo>
                  <a:pt x="3237" y="1914"/>
                  <a:pt x="3153" y="2198"/>
                  <a:pt x="3008" y="2440"/>
                </a:cubicBezTo>
                <a:cubicBezTo>
                  <a:pt x="2996" y="2461"/>
                  <a:pt x="2983" y="2481"/>
                  <a:pt x="2971" y="2500"/>
                </a:cubicBezTo>
                <a:cubicBezTo>
                  <a:pt x="2958" y="2519"/>
                  <a:pt x="2945" y="2537"/>
                  <a:pt x="2932" y="2556"/>
                </a:cubicBezTo>
                <a:cubicBezTo>
                  <a:pt x="2638" y="2964"/>
                  <a:pt x="2159" y="3230"/>
                  <a:pt x="1619" y="3230"/>
                </a:cubicBezTo>
                <a:cubicBezTo>
                  <a:pt x="726" y="3230"/>
                  <a:pt x="0" y="2504"/>
                  <a:pt x="0" y="1612"/>
                </a:cubicBezTo>
                <a:cubicBezTo>
                  <a:pt x="0" y="771"/>
                  <a:pt x="644" y="78"/>
                  <a:pt x="1465" y="0"/>
                </a:cubicBezTo>
                <a:cubicBezTo>
                  <a:pt x="1507" y="72"/>
                  <a:pt x="1555" y="141"/>
                  <a:pt x="1607" y="205"/>
                </a:cubicBezTo>
                <a:cubicBezTo>
                  <a:pt x="1618" y="219"/>
                  <a:pt x="1629" y="233"/>
                  <a:pt x="1641" y="247"/>
                </a:cubicBezTo>
                <a:cubicBezTo>
                  <a:pt x="1922" y="576"/>
                  <a:pt x="2323" y="799"/>
                  <a:pt x="2776" y="848"/>
                </a:cubicBezTo>
                <a:cubicBezTo>
                  <a:pt x="2793" y="850"/>
                  <a:pt x="2811" y="852"/>
                  <a:pt x="2828" y="853"/>
                </a:cubicBezTo>
                <a:cubicBezTo>
                  <a:pt x="2828" y="853"/>
                  <a:pt x="2829" y="853"/>
                  <a:pt x="2829" y="853"/>
                </a:cubicBezTo>
                <a:cubicBezTo>
                  <a:pt x="2851" y="855"/>
                  <a:pt x="2873" y="856"/>
                  <a:pt x="2895" y="857"/>
                </a:cubicBezTo>
                <a:cubicBezTo>
                  <a:pt x="2918" y="858"/>
                  <a:pt x="2942" y="858"/>
                  <a:pt x="2965" y="858"/>
                </a:cubicBezTo>
                <a:cubicBezTo>
                  <a:pt x="2966" y="858"/>
                  <a:pt x="2966" y="858"/>
                  <a:pt x="2966" y="858"/>
                </a:cubicBezTo>
                <a:cubicBezTo>
                  <a:pt x="2994" y="858"/>
                  <a:pt x="3022" y="858"/>
                  <a:pt x="3050" y="856"/>
                </a:cubicBezTo>
                <a:cubicBezTo>
                  <a:pt x="3169" y="1082"/>
                  <a:pt x="3237" y="1339"/>
                  <a:pt x="3237" y="1612"/>
                </a:cubicBezTo>
                <a:close/>
              </a:path>
            </a:pathLst>
          </a:custGeom>
          <a:solidFill>
            <a:srgbClr val="1B39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8959632" y="5777463"/>
            <a:ext cx="2733665" cy="3017459"/>
          </a:xfrm>
          <a:custGeom>
            <a:rect b="b" l="l" r="r" t="t"/>
            <a:pathLst>
              <a:path extrusionOk="0" h="3237" w="2932">
                <a:moveTo>
                  <a:pt x="2932" y="1619"/>
                </a:moveTo>
                <a:cubicBezTo>
                  <a:pt x="2932" y="2511"/>
                  <a:pt x="2206" y="3237"/>
                  <a:pt x="1313" y="3237"/>
                </a:cubicBezTo>
                <a:cubicBezTo>
                  <a:pt x="773" y="3237"/>
                  <a:pt x="294" y="2971"/>
                  <a:pt x="0" y="2563"/>
                </a:cubicBezTo>
                <a:cubicBezTo>
                  <a:pt x="34" y="2509"/>
                  <a:pt x="66" y="2454"/>
                  <a:pt x="94" y="2398"/>
                </a:cubicBezTo>
                <a:cubicBezTo>
                  <a:pt x="101" y="2383"/>
                  <a:pt x="108" y="2369"/>
                  <a:pt x="115" y="2354"/>
                </a:cubicBezTo>
                <a:cubicBezTo>
                  <a:pt x="220" y="2130"/>
                  <a:pt x="278" y="1881"/>
                  <a:pt x="278" y="1619"/>
                </a:cubicBezTo>
                <a:cubicBezTo>
                  <a:pt x="278" y="1358"/>
                  <a:pt x="220" y="1110"/>
                  <a:pt x="117" y="887"/>
                </a:cubicBezTo>
                <a:cubicBezTo>
                  <a:pt x="112" y="875"/>
                  <a:pt x="106" y="864"/>
                  <a:pt x="100" y="852"/>
                </a:cubicBezTo>
                <a:cubicBezTo>
                  <a:pt x="99" y="849"/>
                  <a:pt x="97" y="846"/>
                  <a:pt x="96" y="844"/>
                </a:cubicBezTo>
                <a:cubicBezTo>
                  <a:pt x="87" y="826"/>
                  <a:pt x="79" y="809"/>
                  <a:pt x="70" y="792"/>
                </a:cubicBezTo>
                <a:cubicBezTo>
                  <a:pt x="59" y="772"/>
                  <a:pt x="48" y="753"/>
                  <a:pt x="36" y="733"/>
                </a:cubicBezTo>
                <a:cubicBezTo>
                  <a:pt x="24" y="713"/>
                  <a:pt x="12" y="694"/>
                  <a:pt x="0" y="674"/>
                </a:cubicBezTo>
                <a:cubicBezTo>
                  <a:pt x="280" y="285"/>
                  <a:pt x="730" y="25"/>
                  <a:pt x="1240" y="2"/>
                </a:cubicBezTo>
                <a:cubicBezTo>
                  <a:pt x="1264" y="1"/>
                  <a:pt x="1289" y="0"/>
                  <a:pt x="1313" y="0"/>
                </a:cubicBezTo>
                <a:cubicBezTo>
                  <a:pt x="1315" y="0"/>
                  <a:pt x="1315" y="0"/>
                  <a:pt x="1315" y="0"/>
                </a:cubicBezTo>
                <a:cubicBezTo>
                  <a:pt x="1339" y="0"/>
                  <a:pt x="1363" y="1"/>
                  <a:pt x="1387" y="2"/>
                </a:cubicBezTo>
                <a:cubicBezTo>
                  <a:pt x="2245" y="40"/>
                  <a:pt x="2932" y="751"/>
                  <a:pt x="2932" y="1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8144938" y="4290107"/>
            <a:ext cx="14076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5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</a:t>
            </a:r>
            <a:endParaRPr sz="3000"/>
          </a:p>
        </p:txBody>
      </p:sp>
      <p:sp>
        <p:nvSpPr>
          <p:cNvPr id="153" name="Google Shape;153;p12"/>
          <p:cNvSpPr txBox="1"/>
          <p:nvPr/>
        </p:nvSpPr>
        <p:spPr>
          <a:xfrm>
            <a:off x="9622779" y="6616427"/>
            <a:ext cx="14076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5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</a:t>
            </a:r>
            <a:endParaRPr sz="5600"/>
          </a:p>
        </p:txBody>
      </p:sp>
      <p:sp>
        <p:nvSpPr>
          <p:cNvPr id="154" name="Google Shape;154;p12"/>
          <p:cNvSpPr txBox="1"/>
          <p:nvPr/>
        </p:nvSpPr>
        <p:spPr>
          <a:xfrm>
            <a:off x="6890077" y="6620288"/>
            <a:ext cx="14076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5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 sz="5600"/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/>
          <p:nvPr/>
        </p:nvSpPr>
        <p:spPr>
          <a:xfrm>
            <a:off x="1497951" y="1691891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919212" y="1691891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2"/>
          <p:cNvSpPr txBox="1"/>
          <p:nvPr>
            <p:ph type="title"/>
          </p:nvPr>
        </p:nvSpPr>
        <p:spPr>
          <a:xfrm>
            <a:off x="723900" y="621075"/>
            <a:ext cx="9628200" cy="10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"/>
              <a:buNone/>
              <a:defRPr b="1" sz="4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9" name="Google Shape;159;p12"/>
          <p:cNvSpPr txBox="1"/>
          <p:nvPr>
            <p:ph idx="2" type="title"/>
          </p:nvPr>
        </p:nvSpPr>
        <p:spPr>
          <a:xfrm>
            <a:off x="10686575" y="3166800"/>
            <a:ext cx="62694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0" name="Google Shape;160;p12"/>
          <p:cNvSpPr txBox="1"/>
          <p:nvPr>
            <p:ph idx="3" type="title"/>
          </p:nvPr>
        </p:nvSpPr>
        <p:spPr>
          <a:xfrm>
            <a:off x="685800" y="5746200"/>
            <a:ext cx="53973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1" name="Google Shape;161;p12"/>
          <p:cNvSpPr txBox="1"/>
          <p:nvPr>
            <p:ph idx="1" type="subTitle"/>
          </p:nvPr>
        </p:nvSpPr>
        <p:spPr>
          <a:xfrm>
            <a:off x="919200" y="6847800"/>
            <a:ext cx="5163900" cy="1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2"/>
          <p:cNvSpPr txBox="1"/>
          <p:nvPr>
            <p:ph idx="4" type="title"/>
          </p:nvPr>
        </p:nvSpPr>
        <p:spPr>
          <a:xfrm>
            <a:off x="11960875" y="7415550"/>
            <a:ext cx="62694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" name="Google Shape;163;p12"/>
          <p:cNvSpPr txBox="1"/>
          <p:nvPr>
            <p:ph idx="5" type="subTitle"/>
          </p:nvPr>
        </p:nvSpPr>
        <p:spPr>
          <a:xfrm>
            <a:off x="11960875" y="8517150"/>
            <a:ext cx="5163900" cy="1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2"/>
          <p:cNvSpPr txBox="1"/>
          <p:nvPr>
            <p:ph idx="6" type="subTitle"/>
          </p:nvPr>
        </p:nvSpPr>
        <p:spPr>
          <a:xfrm>
            <a:off x="10686575" y="4268400"/>
            <a:ext cx="5163900" cy="1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" type="vertTx">
  <p:cSld name="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 flipH="1">
            <a:off x="9867899" y="0"/>
            <a:ext cx="8420100" cy="10287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5219" l="-78657" r="-24639" t="-521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1473682" y="1242632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894943" y="1242632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>
            <p:ph type="title"/>
          </p:nvPr>
        </p:nvSpPr>
        <p:spPr>
          <a:xfrm>
            <a:off x="881475" y="1693600"/>
            <a:ext cx="8249100" cy="18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894950" y="3639775"/>
            <a:ext cx="8127600" cy="44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 2">
  <p:cSld name="CUSTOM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/>
          <p:nvPr/>
        </p:nvSpPr>
        <p:spPr>
          <a:xfrm>
            <a:off x="1566751" y="7585647"/>
            <a:ext cx="1348800" cy="1348800"/>
          </a:xfrm>
          <a:prstGeom prst="ellipse">
            <a:avLst/>
          </a:prstGeom>
          <a:solidFill>
            <a:srgbClr val="EFF2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9643624" y="7565173"/>
            <a:ext cx="1348800" cy="1348800"/>
          </a:xfrm>
          <a:prstGeom prst="ellipse">
            <a:avLst/>
          </a:prstGeom>
          <a:solidFill>
            <a:srgbClr val="EFF2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894095" y="7912992"/>
            <a:ext cx="694008" cy="694008"/>
          </a:xfrm>
          <a:custGeom>
            <a:rect b="b" l="l" r="r" t="t"/>
            <a:pathLst>
              <a:path extrusionOk="0" h="21600" w="21600">
                <a:moveTo>
                  <a:pt x="17152" y="18386"/>
                </a:moveTo>
                <a:lnTo>
                  <a:pt x="16353" y="14480"/>
                </a:lnTo>
                <a:cubicBezTo>
                  <a:pt x="16182" y="13216"/>
                  <a:pt x="15267" y="12204"/>
                  <a:pt x="14089" y="11865"/>
                </a:cubicBezTo>
                <a:cubicBezTo>
                  <a:pt x="14791" y="10997"/>
                  <a:pt x="15300" y="9684"/>
                  <a:pt x="15300" y="8550"/>
                </a:cubicBezTo>
                <a:cubicBezTo>
                  <a:pt x="15300" y="6108"/>
                  <a:pt x="13242" y="4050"/>
                  <a:pt x="10800" y="4050"/>
                </a:cubicBezTo>
                <a:cubicBezTo>
                  <a:pt x="8358" y="4050"/>
                  <a:pt x="6300" y="6108"/>
                  <a:pt x="6300" y="8550"/>
                </a:cubicBezTo>
                <a:cubicBezTo>
                  <a:pt x="6300" y="9694"/>
                  <a:pt x="6816" y="11015"/>
                  <a:pt x="7528" y="11886"/>
                </a:cubicBezTo>
                <a:cubicBezTo>
                  <a:pt x="6381" y="12242"/>
                  <a:pt x="5496" y="13233"/>
                  <a:pt x="5333" y="14450"/>
                </a:cubicBezTo>
                <a:lnTo>
                  <a:pt x="4517" y="18445"/>
                </a:lnTo>
                <a:cubicBezTo>
                  <a:pt x="2310" y="16628"/>
                  <a:pt x="900" y="13875"/>
                  <a:pt x="900" y="10800"/>
                </a:cubicBezTo>
                <a:cubicBezTo>
                  <a:pt x="900" y="5341"/>
                  <a:pt x="5341" y="900"/>
                  <a:pt x="10800" y="900"/>
                </a:cubicBezTo>
                <a:cubicBezTo>
                  <a:pt x="16259" y="900"/>
                  <a:pt x="20700" y="5341"/>
                  <a:pt x="20700" y="10800"/>
                </a:cubicBezTo>
                <a:cubicBezTo>
                  <a:pt x="20700" y="13843"/>
                  <a:pt x="19319" y="16569"/>
                  <a:pt x="17152" y="18386"/>
                </a:cubicBezTo>
                <a:close/>
                <a:moveTo>
                  <a:pt x="7200" y="8550"/>
                </a:moveTo>
                <a:cubicBezTo>
                  <a:pt x="7200" y="6608"/>
                  <a:pt x="8858" y="4950"/>
                  <a:pt x="10800" y="4950"/>
                </a:cubicBezTo>
                <a:cubicBezTo>
                  <a:pt x="12742" y="4950"/>
                  <a:pt x="14400" y="6608"/>
                  <a:pt x="14400" y="8550"/>
                </a:cubicBezTo>
                <a:cubicBezTo>
                  <a:pt x="14400" y="10586"/>
                  <a:pt x="12643" y="12600"/>
                  <a:pt x="10800" y="12600"/>
                </a:cubicBezTo>
                <a:cubicBezTo>
                  <a:pt x="8957" y="12600"/>
                  <a:pt x="7200" y="10586"/>
                  <a:pt x="7200" y="8550"/>
                </a:cubicBezTo>
                <a:close/>
                <a:moveTo>
                  <a:pt x="10800" y="20700"/>
                </a:moveTo>
                <a:cubicBezTo>
                  <a:pt x="8772" y="20700"/>
                  <a:pt x="6885" y="20086"/>
                  <a:pt x="5314" y="19036"/>
                </a:cubicBezTo>
                <a:lnTo>
                  <a:pt x="5315" y="19036"/>
                </a:lnTo>
                <a:lnTo>
                  <a:pt x="6220" y="14600"/>
                </a:lnTo>
                <a:cubicBezTo>
                  <a:pt x="6364" y="13534"/>
                  <a:pt x="7250" y="12727"/>
                  <a:pt x="8311" y="12656"/>
                </a:cubicBezTo>
                <a:cubicBezTo>
                  <a:pt x="9020" y="13206"/>
                  <a:pt x="9877" y="13542"/>
                  <a:pt x="10800" y="13542"/>
                </a:cubicBezTo>
                <a:cubicBezTo>
                  <a:pt x="11727" y="13542"/>
                  <a:pt x="12587" y="13203"/>
                  <a:pt x="13297" y="12649"/>
                </a:cubicBezTo>
                <a:cubicBezTo>
                  <a:pt x="14390" y="12687"/>
                  <a:pt x="15314" y="13510"/>
                  <a:pt x="15466" y="14630"/>
                </a:cubicBezTo>
                <a:lnTo>
                  <a:pt x="16356" y="18989"/>
                </a:lnTo>
                <a:cubicBezTo>
                  <a:pt x="14771" y="20068"/>
                  <a:pt x="12858" y="20700"/>
                  <a:pt x="10800" y="20700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3D4767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9970969" y="7906989"/>
            <a:ext cx="694008" cy="665064"/>
          </a:xfrm>
          <a:custGeom>
            <a:rect b="b" l="l" r="r" t="t"/>
            <a:pathLst>
              <a:path extrusionOk="0" h="21600" w="21600">
                <a:moveTo>
                  <a:pt x="900" y="15979"/>
                </a:moveTo>
                <a:lnTo>
                  <a:pt x="900" y="11279"/>
                </a:lnTo>
                <a:lnTo>
                  <a:pt x="20700" y="11279"/>
                </a:lnTo>
                <a:lnTo>
                  <a:pt x="20700" y="10339"/>
                </a:lnTo>
                <a:lnTo>
                  <a:pt x="900" y="10339"/>
                </a:lnTo>
                <a:lnTo>
                  <a:pt x="900" y="940"/>
                </a:lnTo>
                <a:lnTo>
                  <a:pt x="20700" y="940"/>
                </a:lnTo>
                <a:lnTo>
                  <a:pt x="20700" y="15979"/>
                </a:lnTo>
                <a:cubicBezTo>
                  <a:pt x="20700" y="15979"/>
                  <a:pt x="900" y="15979"/>
                  <a:pt x="900" y="15979"/>
                </a:cubicBezTo>
                <a:close/>
                <a:moveTo>
                  <a:pt x="12150" y="20660"/>
                </a:moveTo>
                <a:lnTo>
                  <a:pt x="9450" y="20660"/>
                </a:lnTo>
                <a:lnTo>
                  <a:pt x="9450" y="16919"/>
                </a:lnTo>
                <a:lnTo>
                  <a:pt x="12150" y="16919"/>
                </a:lnTo>
                <a:cubicBezTo>
                  <a:pt x="12150" y="16919"/>
                  <a:pt x="12150" y="20660"/>
                  <a:pt x="12150" y="20660"/>
                </a:cubicBezTo>
                <a:close/>
                <a:moveTo>
                  <a:pt x="21600" y="16919"/>
                </a:moveTo>
                <a:lnTo>
                  <a:pt x="21600" y="0"/>
                </a:lnTo>
                <a:lnTo>
                  <a:pt x="0" y="0"/>
                </a:lnTo>
                <a:lnTo>
                  <a:pt x="0" y="16919"/>
                </a:lnTo>
                <a:lnTo>
                  <a:pt x="8550" y="16919"/>
                </a:lnTo>
                <a:lnTo>
                  <a:pt x="8550" y="20660"/>
                </a:lnTo>
                <a:lnTo>
                  <a:pt x="6300" y="20660"/>
                </a:lnTo>
                <a:lnTo>
                  <a:pt x="6300" y="21600"/>
                </a:lnTo>
                <a:lnTo>
                  <a:pt x="15300" y="21600"/>
                </a:lnTo>
                <a:lnTo>
                  <a:pt x="15300" y="20660"/>
                </a:lnTo>
                <a:lnTo>
                  <a:pt x="13050" y="20660"/>
                </a:lnTo>
                <a:lnTo>
                  <a:pt x="13050" y="16919"/>
                </a:lnTo>
                <a:cubicBezTo>
                  <a:pt x="13050" y="16919"/>
                  <a:pt x="21600" y="16919"/>
                  <a:pt x="21600" y="16919"/>
                </a:cubicBezTo>
                <a:close/>
                <a:moveTo>
                  <a:pt x="10800" y="12689"/>
                </a:moveTo>
                <a:cubicBezTo>
                  <a:pt x="10303" y="12689"/>
                  <a:pt x="9900" y="13110"/>
                  <a:pt x="9900" y="13629"/>
                </a:cubicBezTo>
                <a:cubicBezTo>
                  <a:pt x="9900" y="14148"/>
                  <a:pt x="10303" y="14569"/>
                  <a:pt x="10800" y="14569"/>
                </a:cubicBezTo>
                <a:cubicBezTo>
                  <a:pt x="11297" y="14569"/>
                  <a:pt x="11700" y="14148"/>
                  <a:pt x="11700" y="13629"/>
                </a:cubicBezTo>
                <a:cubicBezTo>
                  <a:pt x="11700" y="13110"/>
                  <a:pt x="11297" y="12689"/>
                  <a:pt x="10800" y="12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53575" lIns="53575" spcFirstLastPara="1" rIns="53575" wrap="square" tIns="53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/>
          <p:nvPr>
            <p:ph type="title"/>
          </p:nvPr>
        </p:nvSpPr>
        <p:spPr>
          <a:xfrm>
            <a:off x="3766050" y="1292963"/>
            <a:ext cx="10755900" cy="9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3109900" y="7561825"/>
            <a:ext cx="5467500" cy="13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2" type="subTitle"/>
          </p:nvPr>
        </p:nvSpPr>
        <p:spPr>
          <a:xfrm>
            <a:off x="11191675" y="7561825"/>
            <a:ext cx="5467500" cy="13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Chart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/>
          <p:nvPr/>
        </p:nvSpPr>
        <p:spPr>
          <a:xfrm>
            <a:off x="1609867" y="1770155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1031128" y="1770155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5"/>
          <p:cNvSpPr txBox="1"/>
          <p:nvPr>
            <p:ph type="title"/>
          </p:nvPr>
        </p:nvSpPr>
        <p:spPr>
          <a:xfrm>
            <a:off x="911175" y="757675"/>
            <a:ext cx="81249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"/>
              <a:buNone/>
              <a:defRPr b="1" sz="5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6" name="Google Shape;186;p15"/>
          <p:cNvSpPr txBox="1"/>
          <p:nvPr>
            <p:ph idx="1" type="subTitle"/>
          </p:nvPr>
        </p:nvSpPr>
        <p:spPr>
          <a:xfrm>
            <a:off x="1031125" y="2202400"/>
            <a:ext cx="62979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5"/>
          <p:cNvSpPr txBox="1"/>
          <p:nvPr>
            <p:ph idx="2" type="subTitle"/>
          </p:nvPr>
        </p:nvSpPr>
        <p:spPr>
          <a:xfrm>
            <a:off x="10580150" y="2725950"/>
            <a:ext cx="6297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5"/>
          <p:cNvSpPr txBox="1"/>
          <p:nvPr>
            <p:ph idx="3" type="subTitle"/>
          </p:nvPr>
        </p:nvSpPr>
        <p:spPr>
          <a:xfrm>
            <a:off x="10580150" y="7153675"/>
            <a:ext cx="6297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4" type="title"/>
          </p:nvPr>
        </p:nvSpPr>
        <p:spPr>
          <a:xfrm>
            <a:off x="10580150" y="1589625"/>
            <a:ext cx="6297900" cy="1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Font typeface="Montserrat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0" name="Google Shape;190;p15"/>
          <p:cNvSpPr txBox="1"/>
          <p:nvPr>
            <p:ph idx="5" type="title"/>
          </p:nvPr>
        </p:nvSpPr>
        <p:spPr>
          <a:xfrm>
            <a:off x="10580150" y="6017275"/>
            <a:ext cx="6297900" cy="1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Font typeface="Montserrat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-1" y="0"/>
            <a:ext cx="7211700" cy="10287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2659" l="-142485" r="-23946" t="-124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54694" y="1651811"/>
            <a:ext cx="568200" cy="100200"/>
          </a:xfrm>
          <a:prstGeom prst="roundRect">
            <a:avLst>
              <a:gd fmla="val 50000" name="adj"/>
            </a:avLst>
          </a:prstGeom>
          <a:solidFill>
            <a:srgbClr val="E877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8075955" y="1651811"/>
            <a:ext cx="853500" cy="100200"/>
          </a:xfrm>
          <a:prstGeom prst="roundRect">
            <a:avLst>
              <a:gd fmla="val 50000" name="adj"/>
            </a:avLst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8929332" y="2162301"/>
            <a:ext cx="7261922" cy="846002"/>
            <a:chOff x="8445520" y="2162301"/>
            <a:chExt cx="7261922" cy="846002"/>
          </a:xfrm>
        </p:grpSpPr>
        <p:sp>
          <p:nvSpPr>
            <p:cNvPr id="24" name="Google Shape;24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877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8596246" y="2404998"/>
              <a:ext cx="419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</p:grp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8929332" y="3433319"/>
            <a:ext cx="7261922" cy="846002"/>
            <a:chOff x="8445520" y="2162301"/>
            <a:chExt cx="7261922" cy="846002"/>
          </a:xfrm>
        </p:grpSpPr>
        <p:sp>
          <p:nvSpPr>
            <p:cNvPr id="30" name="Google Shape;30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8546718" y="2404998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8929332" y="4704337"/>
            <a:ext cx="7261922" cy="846002"/>
            <a:chOff x="8445520" y="2162301"/>
            <a:chExt cx="7261922" cy="846002"/>
          </a:xfrm>
        </p:grpSpPr>
        <p:sp>
          <p:nvSpPr>
            <p:cNvPr id="35" name="Google Shape;35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8546718" y="2404998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8929332" y="5975355"/>
            <a:ext cx="7261922" cy="846002"/>
            <a:chOff x="8445520" y="2162301"/>
            <a:chExt cx="7261922" cy="846002"/>
          </a:xfrm>
        </p:grpSpPr>
        <p:sp>
          <p:nvSpPr>
            <p:cNvPr id="40" name="Google Shape;40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8546718" y="2404998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8929332" y="7246373"/>
            <a:ext cx="7261922" cy="846002"/>
            <a:chOff x="8445520" y="2162301"/>
            <a:chExt cx="7261922" cy="846002"/>
          </a:xfrm>
        </p:grpSpPr>
        <p:sp>
          <p:nvSpPr>
            <p:cNvPr id="45" name="Google Shape;45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8546718" y="2404998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8929332" y="8517392"/>
            <a:ext cx="7261922" cy="846002"/>
            <a:chOff x="8445520" y="2162301"/>
            <a:chExt cx="7261922" cy="846002"/>
          </a:xfrm>
        </p:grpSpPr>
        <p:sp>
          <p:nvSpPr>
            <p:cNvPr id="50" name="Google Shape;50;p3"/>
            <p:cNvSpPr/>
            <p:nvPr/>
          </p:nvSpPr>
          <p:spPr>
            <a:xfrm>
              <a:off x="15643242" y="2162301"/>
              <a:ext cx="64200" cy="846000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9222942" y="2162303"/>
              <a:ext cx="6420300" cy="846000"/>
            </a:xfrm>
            <a:prstGeom prst="homePlate">
              <a:avLst>
                <a:gd fmla="val 386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8416120" y="2229438"/>
              <a:ext cx="779400" cy="7206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8546718" y="2404998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  <a:endParaRPr/>
            </a:p>
          </p:txBody>
        </p:sp>
      </p:grpSp>
      <p:sp>
        <p:nvSpPr>
          <p:cNvPr id="54" name="Google Shape;54;p3"/>
          <p:cNvSpPr txBox="1"/>
          <p:nvPr>
            <p:ph type="title"/>
          </p:nvPr>
        </p:nvSpPr>
        <p:spPr>
          <a:xfrm>
            <a:off x="8047550" y="794425"/>
            <a:ext cx="81438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300"/>
              <a:buFont typeface="Montserrat"/>
              <a:buNone/>
              <a:defRPr b="1" sz="43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10835375" y="2321550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6" name="Google Shape;56;p3"/>
          <p:cNvSpPr txBox="1"/>
          <p:nvPr>
            <p:ph idx="2" type="subTitle"/>
          </p:nvPr>
        </p:nvSpPr>
        <p:spPr>
          <a:xfrm>
            <a:off x="10835375" y="3601013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7" name="Google Shape;57;p3"/>
          <p:cNvSpPr txBox="1"/>
          <p:nvPr>
            <p:ph idx="3" type="subTitle"/>
          </p:nvPr>
        </p:nvSpPr>
        <p:spPr>
          <a:xfrm>
            <a:off x="10835375" y="4872025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8" name="Google Shape;58;p3"/>
          <p:cNvSpPr txBox="1"/>
          <p:nvPr>
            <p:ph idx="4" type="subTitle"/>
          </p:nvPr>
        </p:nvSpPr>
        <p:spPr>
          <a:xfrm>
            <a:off x="10835375" y="6143063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9" name="Google Shape;59;p3"/>
          <p:cNvSpPr txBox="1"/>
          <p:nvPr>
            <p:ph idx="5" type="subTitle"/>
          </p:nvPr>
        </p:nvSpPr>
        <p:spPr>
          <a:xfrm>
            <a:off x="10731625" y="7414063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60" name="Google Shape;60;p3"/>
          <p:cNvSpPr txBox="1"/>
          <p:nvPr>
            <p:ph idx="6" type="subTitle"/>
          </p:nvPr>
        </p:nvSpPr>
        <p:spPr>
          <a:xfrm>
            <a:off x="10731625" y="8685075"/>
            <a:ext cx="50640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Side-by-Side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/>
          <p:nvPr/>
        </p:nvSpPr>
        <p:spPr>
          <a:xfrm>
            <a:off x="1753489" y="4142775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174750" y="4142775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1151100" y="4426075"/>
            <a:ext cx="68418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Font typeface="Montserrat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4"/>
          <p:cNvSpPr txBox="1"/>
          <p:nvPr>
            <p:ph idx="1" type="subTitle"/>
          </p:nvPr>
        </p:nvSpPr>
        <p:spPr>
          <a:xfrm>
            <a:off x="1118675" y="5171875"/>
            <a:ext cx="68418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p4"/>
          <p:cNvSpPr txBox="1"/>
          <p:nvPr>
            <p:ph idx="2" type="body"/>
          </p:nvPr>
        </p:nvSpPr>
        <p:spPr>
          <a:xfrm>
            <a:off x="8722475" y="3258775"/>
            <a:ext cx="8414400" cy="3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CUSTO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5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1481115" y="1641478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902376" y="1641478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5"/>
          <p:cNvSpPr txBox="1"/>
          <p:nvPr>
            <p:ph type="title"/>
          </p:nvPr>
        </p:nvSpPr>
        <p:spPr>
          <a:xfrm>
            <a:off x="749975" y="745775"/>
            <a:ext cx="83940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200"/>
              <a:buFont typeface="Montserrat"/>
              <a:buNone/>
              <a:defRPr b="1" sz="42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idx="1" type="subTitle"/>
          </p:nvPr>
        </p:nvSpPr>
        <p:spPr>
          <a:xfrm>
            <a:off x="749975" y="2042800"/>
            <a:ext cx="70482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ontserrat"/>
              <a:buNone/>
              <a:defRPr sz="3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idx="2" type="body"/>
          </p:nvPr>
        </p:nvSpPr>
        <p:spPr>
          <a:xfrm>
            <a:off x="1297025" y="3258775"/>
            <a:ext cx="16115400" cy="51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■"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CUSTOM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9143999" y="2578261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8565260" y="2578261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 txBox="1"/>
          <p:nvPr>
            <p:ph type="title"/>
          </p:nvPr>
        </p:nvSpPr>
        <p:spPr>
          <a:xfrm>
            <a:off x="4452400" y="979125"/>
            <a:ext cx="90792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660650" y="3589475"/>
            <a:ext cx="8200500" cy="4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6"/>
          <p:cNvSpPr txBox="1"/>
          <p:nvPr>
            <p:ph idx="2" type="body"/>
          </p:nvPr>
        </p:nvSpPr>
        <p:spPr>
          <a:xfrm>
            <a:off x="9122850" y="3589475"/>
            <a:ext cx="8200500" cy="4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12 Master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les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/>
          <p:nvPr/>
        </p:nvSpPr>
        <p:spPr>
          <a:xfrm>
            <a:off x="4759947" y="3688675"/>
            <a:ext cx="3878135" cy="4960231"/>
          </a:xfrm>
          <a:custGeom>
            <a:rect b="b" l="l" r="r" t="t"/>
            <a:pathLst>
              <a:path extrusionOk="0" h="6318766" w="4940300">
                <a:moveTo>
                  <a:pt x="434895" y="0"/>
                </a:moveTo>
                <a:lnTo>
                  <a:pt x="4505405" y="0"/>
                </a:lnTo>
                <a:cubicBezTo>
                  <a:pt x="4745591" y="0"/>
                  <a:pt x="4940300" y="194709"/>
                  <a:pt x="4940300" y="434895"/>
                </a:cubicBezTo>
                <a:lnTo>
                  <a:pt x="4940300" y="5831840"/>
                </a:lnTo>
                <a:lnTo>
                  <a:pt x="4940300" y="5883871"/>
                </a:lnTo>
                <a:lnTo>
                  <a:pt x="4940300" y="6318766"/>
                </a:lnTo>
                <a:lnTo>
                  <a:pt x="4505405" y="6318766"/>
                </a:lnTo>
                <a:lnTo>
                  <a:pt x="434895" y="6318766"/>
                </a:lnTo>
                <a:lnTo>
                  <a:pt x="1" y="6318766"/>
                </a:lnTo>
                <a:lnTo>
                  <a:pt x="1" y="5883881"/>
                </a:lnTo>
                <a:lnTo>
                  <a:pt x="0" y="5883871"/>
                </a:lnTo>
                <a:lnTo>
                  <a:pt x="0" y="434895"/>
                </a:lnTo>
                <a:cubicBezTo>
                  <a:pt x="0" y="194709"/>
                  <a:pt x="194709" y="0"/>
                  <a:pt x="43489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5969608" y="3010600"/>
            <a:ext cx="1455600" cy="145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272213" y="3688675"/>
            <a:ext cx="3878136" cy="4960231"/>
          </a:xfrm>
          <a:custGeom>
            <a:rect b="b" l="l" r="r" t="t"/>
            <a:pathLst>
              <a:path extrusionOk="0" h="6318766" w="4940300">
                <a:moveTo>
                  <a:pt x="434895" y="0"/>
                </a:moveTo>
                <a:lnTo>
                  <a:pt x="4505405" y="0"/>
                </a:lnTo>
                <a:cubicBezTo>
                  <a:pt x="4745591" y="0"/>
                  <a:pt x="4940300" y="194709"/>
                  <a:pt x="4940300" y="434895"/>
                </a:cubicBezTo>
                <a:lnTo>
                  <a:pt x="4940300" y="5831840"/>
                </a:lnTo>
                <a:lnTo>
                  <a:pt x="4940300" y="5883871"/>
                </a:lnTo>
                <a:lnTo>
                  <a:pt x="4940300" y="6318766"/>
                </a:lnTo>
                <a:lnTo>
                  <a:pt x="4505405" y="6318766"/>
                </a:lnTo>
                <a:lnTo>
                  <a:pt x="434895" y="6318766"/>
                </a:lnTo>
                <a:lnTo>
                  <a:pt x="1" y="6318766"/>
                </a:lnTo>
                <a:lnTo>
                  <a:pt x="1" y="5883881"/>
                </a:lnTo>
                <a:lnTo>
                  <a:pt x="0" y="5883871"/>
                </a:lnTo>
                <a:lnTo>
                  <a:pt x="0" y="434895"/>
                </a:lnTo>
                <a:cubicBezTo>
                  <a:pt x="0" y="194709"/>
                  <a:pt x="194709" y="0"/>
                  <a:pt x="43489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1481874" y="3010600"/>
            <a:ext cx="1455600" cy="145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272213" y="8581845"/>
            <a:ext cx="38751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4759947" y="8581845"/>
            <a:ext cx="3875100" cy="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9247682" y="3688675"/>
            <a:ext cx="3878136" cy="4960231"/>
          </a:xfrm>
          <a:custGeom>
            <a:rect b="b" l="l" r="r" t="t"/>
            <a:pathLst>
              <a:path extrusionOk="0" h="6318766" w="4940300">
                <a:moveTo>
                  <a:pt x="434895" y="0"/>
                </a:moveTo>
                <a:lnTo>
                  <a:pt x="4505405" y="0"/>
                </a:lnTo>
                <a:cubicBezTo>
                  <a:pt x="4745591" y="0"/>
                  <a:pt x="4940300" y="194709"/>
                  <a:pt x="4940300" y="434895"/>
                </a:cubicBezTo>
                <a:lnTo>
                  <a:pt x="4940300" y="5831840"/>
                </a:lnTo>
                <a:lnTo>
                  <a:pt x="4940300" y="5883871"/>
                </a:lnTo>
                <a:lnTo>
                  <a:pt x="4940300" y="6318766"/>
                </a:lnTo>
                <a:lnTo>
                  <a:pt x="4505405" y="6318766"/>
                </a:lnTo>
                <a:lnTo>
                  <a:pt x="434895" y="6318766"/>
                </a:lnTo>
                <a:lnTo>
                  <a:pt x="1" y="6318766"/>
                </a:lnTo>
                <a:lnTo>
                  <a:pt x="1" y="5883881"/>
                </a:lnTo>
                <a:lnTo>
                  <a:pt x="0" y="5883871"/>
                </a:lnTo>
                <a:lnTo>
                  <a:pt x="0" y="434895"/>
                </a:lnTo>
                <a:cubicBezTo>
                  <a:pt x="0" y="194709"/>
                  <a:pt x="194709" y="0"/>
                  <a:pt x="43489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9247682" y="8581845"/>
            <a:ext cx="38751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10457341" y="3028725"/>
            <a:ext cx="1455600" cy="145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15795625" y="468675"/>
            <a:ext cx="1768474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9094857" y="1748605"/>
            <a:ext cx="568200" cy="100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8516118" y="1748605"/>
            <a:ext cx="853500" cy="100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8"/>
          <p:cNvSpPr txBox="1"/>
          <p:nvPr>
            <p:ph type="title"/>
          </p:nvPr>
        </p:nvSpPr>
        <p:spPr>
          <a:xfrm>
            <a:off x="1885700" y="761000"/>
            <a:ext cx="14529300" cy="8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"/>
              <a:buNone/>
              <a:defRPr b="1" sz="4400">
                <a:solidFill>
                  <a:srgbClr val="132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8"/>
          <p:cNvSpPr txBox="1"/>
          <p:nvPr>
            <p:ph idx="2" type="title"/>
          </p:nvPr>
        </p:nvSpPr>
        <p:spPr>
          <a:xfrm>
            <a:off x="448209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8"/>
          <p:cNvSpPr txBox="1"/>
          <p:nvPr>
            <p:ph idx="3" type="title"/>
          </p:nvPr>
        </p:nvSpPr>
        <p:spPr>
          <a:xfrm>
            <a:off x="4992046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4" type="title"/>
          </p:nvPr>
        </p:nvSpPr>
        <p:spPr>
          <a:xfrm>
            <a:off x="9479721" y="517828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1" type="subTitle"/>
          </p:nvPr>
        </p:nvSpPr>
        <p:spPr>
          <a:xfrm>
            <a:off x="448209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4992046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idx="6" type="subTitle"/>
          </p:nvPr>
        </p:nvSpPr>
        <p:spPr>
          <a:xfrm>
            <a:off x="9464622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/>
          <p:nvPr/>
        </p:nvSpPr>
        <p:spPr>
          <a:xfrm>
            <a:off x="13735390" y="3688675"/>
            <a:ext cx="3878136" cy="4960231"/>
          </a:xfrm>
          <a:custGeom>
            <a:rect b="b" l="l" r="r" t="t"/>
            <a:pathLst>
              <a:path extrusionOk="0" h="6318766" w="4940300">
                <a:moveTo>
                  <a:pt x="434895" y="0"/>
                </a:moveTo>
                <a:lnTo>
                  <a:pt x="4505405" y="0"/>
                </a:lnTo>
                <a:cubicBezTo>
                  <a:pt x="4745591" y="0"/>
                  <a:pt x="4940300" y="194709"/>
                  <a:pt x="4940300" y="434895"/>
                </a:cubicBezTo>
                <a:lnTo>
                  <a:pt x="4940300" y="5831840"/>
                </a:lnTo>
                <a:lnTo>
                  <a:pt x="4940300" y="5883871"/>
                </a:lnTo>
                <a:lnTo>
                  <a:pt x="4940300" y="6318766"/>
                </a:lnTo>
                <a:lnTo>
                  <a:pt x="4505405" y="6318766"/>
                </a:lnTo>
                <a:lnTo>
                  <a:pt x="434895" y="6318766"/>
                </a:lnTo>
                <a:lnTo>
                  <a:pt x="1" y="6318766"/>
                </a:lnTo>
                <a:lnTo>
                  <a:pt x="1" y="5883881"/>
                </a:lnTo>
                <a:lnTo>
                  <a:pt x="0" y="5883871"/>
                </a:lnTo>
                <a:lnTo>
                  <a:pt x="0" y="434895"/>
                </a:lnTo>
                <a:cubicBezTo>
                  <a:pt x="0" y="194709"/>
                  <a:pt x="194709" y="0"/>
                  <a:pt x="43489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4945051" y="3010600"/>
            <a:ext cx="1455600" cy="145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13735390" y="8581845"/>
            <a:ext cx="3875100" cy="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8"/>
          <p:cNvSpPr txBox="1"/>
          <p:nvPr>
            <p:ph idx="7" type="title"/>
          </p:nvPr>
        </p:nvSpPr>
        <p:spPr>
          <a:xfrm>
            <a:off x="13967489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8"/>
          <p:cNvSpPr txBox="1"/>
          <p:nvPr>
            <p:ph idx="8" type="subTitle"/>
          </p:nvPr>
        </p:nvSpPr>
        <p:spPr>
          <a:xfrm>
            <a:off x="13967489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9266" y="2840738"/>
            <a:ext cx="1834923" cy="17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7014" y="2840738"/>
            <a:ext cx="1834923" cy="17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3839" y="2840738"/>
            <a:ext cx="1834923" cy="17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1552" y="2840738"/>
            <a:ext cx="1834923" cy="17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219">
          <p15:clr>
            <a:srgbClr val="E46962"/>
          </p15:clr>
        </p15:guide>
        <p15:guide id="2" orient="horz" pos="2354">
          <p15:clr>
            <a:srgbClr val="E46962"/>
          </p15:clr>
        </p15:guide>
        <p15:guide id="3" pos="7046">
          <p15:clr>
            <a:srgbClr val="E46962"/>
          </p15:clr>
        </p15:guide>
        <p15:guide id="4" pos="9874">
          <p15:clr>
            <a:srgbClr val="E46962"/>
          </p15:clr>
        </p15:guide>
        <p15:guide id="5" pos="1393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twoTxTwoObj">
  <p:cSld name="TWO_OBJECTS_WITH_TEXT">
    <p:bg>
      <p:bgPr>
        <a:solidFill>
          <a:srgbClr val="13294B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11202988" y="2584451"/>
            <a:ext cx="4457700" cy="2589212"/>
          </a:xfrm>
          <a:custGeom>
            <a:rect b="b" l="l" r="r" t="t"/>
            <a:pathLst>
              <a:path extrusionOk="0" h="1631" w="2808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9677400" y="815976"/>
            <a:ext cx="7478713" cy="8655050"/>
          </a:xfrm>
          <a:custGeom>
            <a:rect b="b" l="l" r="r" t="t"/>
            <a:pathLst>
              <a:path extrusionOk="0" h="5452" w="4711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90675" y="5173664"/>
            <a:ext cx="633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9"/>
          <p:cNvCxnSpPr/>
          <p:nvPr/>
        </p:nvCxnSpPr>
        <p:spPr>
          <a:xfrm>
            <a:off x="849312" y="5173664"/>
            <a:ext cx="809700" cy="0"/>
          </a:xfrm>
          <a:prstGeom prst="straightConnector1">
            <a:avLst/>
          </a:prstGeom>
          <a:noFill/>
          <a:ln cap="rnd" cmpd="sng" w="349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95625" y="468675"/>
            <a:ext cx="1768473" cy="5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>
            <p:ph type="title"/>
          </p:nvPr>
        </p:nvSpPr>
        <p:spPr>
          <a:xfrm>
            <a:off x="849300" y="3664800"/>
            <a:ext cx="8294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b="1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Google Shape;119;p9"/>
          <p:cNvSpPr txBox="1"/>
          <p:nvPr>
            <p:ph idx="1" type="subTitle"/>
          </p:nvPr>
        </p:nvSpPr>
        <p:spPr>
          <a:xfrm>
            <a:off x="849300" y="5481950"/>
            <a:ext cx="79356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/>
          <p:cNvPicPr preferRelativeResize="0"/>
          <p:nvPr/>
        </p:nvPicPr>
        <p:blipFill rotWithShape="1">
          <a:blip r:embed="rId2">
            <a:alphaModFix/>
          </a:blip>
          <a:srcRect b="0" l="9" r="9" t="0"/>
          <a:stretch/>
        </p:blipFill>
        <p:spPr>
          <a:xfrm>
            <a:off x="985917" y="3560438"/>
            <a:ext cx="3940746" cy="11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/>
        </p:nvSpPr>
        <p:spPr>
          <a:xfrm>
            <a:off x="985917" y="4953521"/>
            <a:ext cx="5947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800"/>
              <a:buFont typeface="Montserrat SemiBold"/>
              <a:buNone/>
            </a:pPr>
            <a:r>
              <a:rPr b="1" i="0" lang="en-US" sz="8800" u="none" cap="none" strike="noStrik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800"/>
              <a:buFont typeface="Montserrat SemiBold"/>
              <a:buNone/>
            </a:pPr>
            <a:r>
              <a:rPr b="1" i="0" lang="en-US" sz="8800" u="none" cap="none" strike="noStrik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endParaRPr b="1" i="0" sz="8800" u="none" cap="none" strike="noStrik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9144000" y="-21005"/>
            <a:ext cx="9144000" cy="103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8318500" y="1502843"/>
            <a:ext cx="1650900" cy="16509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10401298" y="1599762"/>
            <a:ext cx="72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Office Address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10401298" y="2102818"/>
            <a:ext cx="7200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127 Church Street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 Haven, CT 06510</a:t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8318500" y="4296268"/>
            <a:ext cx="1650900" cy="16509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10401297" y="4584983"/>
            <a:ext cx="72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E-mail Address</a:t>
            </a:r>
            <a:endParaRPr/>
          </a:p>
        </p:txBody>
      </p:sp>
      <p:sp>
        <p:nvSpPr>
          <p:cNvPr id="129" name="Google Shape;129;p10"/>
          <p:cNvSpPr txBox="1"/>
          <p:nvPr/>
        </p:nvSpPr>
        <p:spPr>
          <a:xfrm>
            <a:off x="10401297" y="5135333"/>
            <a:ext cx="720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</a:t>
            </a:r>
            <a: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@square-9.com</a:t>
            </a: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8318500" y="7089693"/>
            <a:ext cx="1650900" cy="16509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10401298" y="7404123"/>
            <a:ext cx="72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Website</a:t>
            </a:r>
            <a:endParaRPr/>
          </a:p>
        </p:txBody>
      </p:sp>
      <p:sp>
        <p:nvSpPr>
          <p:cNvPr id="132" name="Google Shape;132;p10"/>
          <p:cNvSpPr txBox="1"/>
          <p:nvPr/>
        </p:nvSpPr>
        <p:spPr>
          <a:xfrm>
            <a:off x="10401298" y="7903044"/>
            <a:ext cx="720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square-9</a:t>
            </a:r>
            <a:r>
              <a:rPr b="0" i="0" lang="en-US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.com</a:t>
            </a:r>
            <a:endParaRPr/>
          </a:p>
        </p:txBody>
      </p:sp>
      <p:pic>
        <p:nvPicPr>
          <p:cNvPr descr="Envelope with solid fill"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3960" y="4704762"/>
            <a:ext cx="840080" cy="840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rth globe: Americas with solid fill" id="134" name="Google Shape;1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3960" y="7495153"/>
            <a:ext cx="840081" cy="840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135" name="Google Shape;13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6800" y="187114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6025" y="490250"/>
            <a:ext cx="13207200" cy="2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40900" y="5526500"/>
            <a:ext cx="13964700" cy="3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type="title"/>
          </p:nvPr>
        </p:nvSpPr>
        <p:spPr>
          <a:xfrm>
            <a:off x="722400" y="4276625"/>
            <a:ext cx="8436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Montserrat SemiBold"/>
              <a:buNone/>
            </a:pPr>
            <a:r>
              <a:rPr lang="en-US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Taking the </a:t>
            </a:r>
            <a:r>
              <a:rPr lang="en-US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Paper Out</a:t>
            </a:r>
            <a:r>
              <a:rPr lang="en-US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Of Work</a:t>
            </a:r>
            <a:endParaRPr/>
          </a:p>
        </p:txBody>
      </p:sp>
      <p:sp>
        <p:nvSpPr>
          <p:cNvPr id="196" name="Google Shape;196;p16"/>
          <p:cNvSpPr txBox="1"/>
          <p:nvPr>
            <p:ph idx="1" type="subTitle"/>
          </p:nvPr>
        </p:nvSpPr>
        <p:spPr>
          <a:xfrm>
            <a:off x="679050" y="6689450"/>
            <a:ext cx="84360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Stephen Young | President/CEO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723900" y="621075"/>
            <a:ext cx="9628200" cy="10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2023 Reseller Program</a:t>
            </a:r>
            <a:endParaRPr/>
          </a:p>
        </p:txBody>
      </p:sp>
      <p:sp>
        <p:nvSpPr>
          <p:cNvPr id="271" name="Google Shape;271;p25"/>
          <p:cNvSpPr txBox="1"/>
          <p:nvPr>
            <p:ph idx="2" type="title"/>
          </p:nvPr>
        </p:nvSpPr>
        <p:spPr>
          <a:xfrm>
            <a:off x="10686575" y="3166800"/>
            <a:ext cx="62694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Business Partner</a:t>
            </a:r>
            <a:endParaRPr sz="4000"/>
          </a:p>
        </p:txBody>
      </p:sp>
      <p:sp>
        <p:nvSpPr>
          <p:cNvPr id="272" name="Google Shape;272;p25"/>
          <p:cNvSpPr txBox="1"/>
          <p:nvPr>
            <p:ph idx="4" type="title"/>
          </p:nvPr>
        </p:nvSpPr>
        <p:spPr>
          <a:xfrm>
            <a:off x="11960875" y="7415550"/>
            <a:ext cx="62694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Authorized Partner</a:t>
            </a:r>
            <a:endParaRPr sz="4000"/>
          </a:p>
        </p:txBody>
      </p:sp>
      <p:sp>
        <p:nvSpPr>
          <p:cNvPr id="273" name="Google Shape;273;p25"/>
          <p:cNvSpPr txBox="1"/>
          <p:nvPr>
            <p:ph idx="3" type="title"/>
          </p:nvPr>
        </p:nvSpPr>
        <p:spPr>
          <a:xfrm>
            <a:off x="685800" y="5746200"/>
            <a:ext cx="53973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Elite Partner</a:t>
            </a:r>
            <a:endParaRPr sz="4000"/>
          </a:p>
        </p:txBody>
      </p:sp>
      <p:sp>
        <p:nvSpPr>
          <p:cNvPr id="274" name="Google Shape;274;p25"/>
          <p:cNvSpPr txBox="1"/>
          <p:nvPr>
            <p:ph idx="1" type="subTitle"/>
          </p:nvPr>
        </p:nvSpPr>
        <p:spPr>
          <a:xfrm>
            <a:off x="802500" y="2111425"/>
            <a:ext cx="5163900" cy="14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Three Benefit Levels</a:t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Ranging from Limited Commitment to Maximum Return</a:t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>
            <p:ph type="title"/>
          </p:nvPr>
        </p:nvSpPr>
        <p:spPr>
          <a:xfrm>
            <a:off x="881475" y="1693600"/>
            <a:ext cx="8249100" cy="18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>
                <a:solidFill>
                  <a:schemeClr val="accent1"/>
                </a:solidFill>
              </a:rPr>
              <a:t>Objectives</a:t>
            </a:r>
            <a:endParaRPr/>
          </a:p>
        </p:txBody>
      </p:sp>
      <p:sp>
        <p:nvSpPr>
          <p:cNvPr id="280" name="Google Shape;280;p26"/>
          <p:cNvSpPr txBox="1"/>
          <p:nvPr>
            <p:ph idx="1" type="body"/>
          </p:nvPr>
        </p:nvSpPr>
        <p:spPr>
          <a:xfrm>
            <a:off x="894950" y="3639775"/>
            <a:ext cx="8127600" cy="51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Provide full participation in ARR for all Resellers regardless of their level of commitment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Allow Smaller Resellers to Grow Their ECM Practice Over Time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Eliminate the cost of staffing a support desk for our Resellers by Offering a Direct Support Model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Give Resellers the Opportunity to use Square 9 Products in the Cloud at little or no cost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Empower fully committed resellers with the opportunity to maximize their margins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576" l="0" r="0" t="0"/>
          <a:stretch/>
        </p:blipFill>
        <p:spPr>
          <a:xfrm>
            <a:off x="9851325" y="0"/>
            <a:ext cx="8436673" cy="1028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5623" y="468734"/>
            <a:ext cx="1768474" cy="51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Partner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 txBox="1"/>
          <p:nvPr>
            <p:ph idx="2" type="body"/>
          </p:nvPr>
        </p:nvSpPr>
        <p:spPr>
          <a:xfrm>
            <a:off x="660650" y="3589475"/>
            <a:ext cx="8200500" cy="4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commitment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reseller fee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Minimum Activity Requirement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Revenue Targets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Training Requirements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89" name="Google Shape;289;p27"/>
          <p:cNvSpPr txBox="1"/>
          <p:nvPr>
            <p:ph idx="4294967295" type="body"/>
          </p:nvPr>
        </p:nvSpPr>
        <p:spPr>
          <a:xfrm>
            <a:off x="9122850" y="3589475"/>
            <a:ext cx="8200500" cy="4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Software and Subscriptions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Professional Services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Subscription Renewals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Help Desk Responsibilities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All Support Provided by Square 9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Unlimited Access to Demonstration Software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Authorized Partner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>
            <p:ph idx="2" type="body"/>
          </p:nvPr>
        </p:nvSpPr>
        <p:spPr>
          <a:xfrm>
            <a:off x="660650" y="3589475"/>
            <a:ext cx="8200500" cy="64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$3,500 Annual Fee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Earn back 50% of the Annual Fee with  25K in Sales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Earn back 100% of the Annual Fee with 50K in Sales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New Opportunity Minimum of 25 per year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Sales Level I Training Required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No Technical Certification Required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96" name="Google Shape;296;p28"/>
          <p:cNvSpPr txBox="1"/>
          <p:nvPr>
            <p:ph idx="4294967295" type="body"/>
          </p:nvPr>
        </p:nvSpPr>
        <p:spPr>
          <a:xfrm>
            <a:off x="9122850" y="3589475"/>
            <a:ext cx="8200500" cy="57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40% on Software and Subscriptions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Professional Services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Subscription Renewals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All Support Provided by Square 9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Authorized Partners receive a 5 User Digital Transformation Essential bundle with 1,000PPD, 5 Forms, and TransformAI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Elite Partner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>
            <p:ph idx="2" type="body"/>
          </p:nvPr>
        </p:nvSpPr>
        <p:spPr>
          <a:xfrm>
            <a:off x="660650" y="3589475"/>
            <a:ext cx="8200500" cy="64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Annual Renewal Fee Waived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Revenue Requirement of $100K per year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New Opportunity Minimum of 40 per year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Minimum Support Deck of 20 Customers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Sales and Technical Training Requirements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Annual Recertification Required</a:t>
            </a:r>
            <a:endParaRPr sz="2800"/>
          </a:p>
        </p:txBody>
      </p:sp>
      <p:sp>
        <p:nvSpPr>
          <p:cNvPr id="303" name="Google Shape;303;p29"/>
          <p:cNvSpPr txBox="1"/>
          <p:nvPr>
            <p:ph idx="4294967295" type="body"/>
          </p:nvPr>
        </p:nvSpPr>
        <p:spPr>
          <a:xfrm>
            <a:off x="9122850" y="3589475"/>
            <a:ext cx="8200500" cy="52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40% on Software and Subscriptions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20% on Professional Services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40% On Subscription Renewals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Partner Provides Level 1 Support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Elite Partners receive a 5 User GlobalSearch Cloud Enterprise bundle with 1,000 PPD, five (5) Form Workflows and Unstructured Data Extraction with TransformAI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Performance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"/>
          <p:cNvSpPr txBox="1"/>
          <p:nvPr>
            <p:ph idx="2" type="body"/>
          </p:nvPr>
        </p:nvSpPr>
        <p:spPr>
          <a:xfrm>
            <a:off x="1297025" y="2281975"/>
            <a:ext cx="14963700" cy="51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Reseller Performance will be calculated to optimize the shared objective of building Annual Recurring Revenue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1X for all Perpetual License Revenue 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1X for First Year Maintenance &amp; Support Contracts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1X for All Professional Service Revenue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2X ARR for all subscription-based Licensing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   (Cloud or On Premise)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>
            <p:ph type="title"/>
          </p:nvPr>
        </p:nvSpPr>
        <p:spPr>
          <a:xfrm>
            <a:off x="849300" y="3664800"/>
            <a:ext cx="8294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8047550" y="794425"/>
            <a:ext cx="81438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02" name="Google Shape;202;p17"/>
          <p:cNvSpPr txBox="1"/>
          <p:nvPr>
            <p:ph idx="1" type="subTitle"/>
          </p:nvPr>
        </p:nvSpPr>
        <p:spPr>
          <a:xfrm>
            <a:off x="10835375" y="2116050"/>
            <a:ext cx="5064000" cy="8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What is Intelligent Information Management</a:t>
            </a:r>
            <a:endParaRPr sz="2200"/>
          </a:p>
        </p:txBody>
      </p:sp>
      <p:sp>
        <p:nvSpPr>
          <p:cNvPr id="203" name="Google Shape;203;p17"/>
          <p:cNvSpPr txBox="1"/>
          <p:nvPr>
            <p:ph idx="2" type="subTitle"/>
          </p:nvPr>
        </p:nvSpPr>
        <p:spPr>
          <a:xfrm>
            <a:off x="10835375" y="3395523"/>
            <a:ext cx="50640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Introduction to the Company</a:t>
            </a:r>
            <a:endParaRPr sz="2200"/>
          </a:p>
        </p:txBody>
      </p:sp>
      <p:sp>
        <p:nvSpPr>
          <p:cNvPr id="204" name="Google Shape;204;p17"/>
          <p:cNvSpPr txBox="1"/>
          <p:nvPr>
            <p:ph idx="3" type="subTitle"/>
          </p:nvPr>
        </p:nvSpPr>
        <p:spPr>
          <a:xfrm>
            <a:off x="10835375" y="4666525"/>
            <a:ext cx="5064000" cy="8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Go To Market Strategy</a:t>
            </a:r>
            <a:endParaRPr sz="2200"/>
          </a:p>
        </p:txBody>
      </p:sp>
      <p:sp>
        <p:nvSpPr>
          <p:cNvPr id="205" name="Google Shape;205;p17"/>
          <p:cNvSpPr txBox="1"/>
          <p:nvPr>
            <p:ph idx="4" type="subTitle"/>
          </p:nvPr>
        </p:nvSpPr>
        <p:spPr>
          <a:xfrm>
            <a:off x="10835375" y="5937574"/>
            <a:ext cx="50640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Product Review</a:t>
            </a:r>
            <a:endParaRPr sz="2200"/>
          </a:p>
        </p:txBody>
      </p:sp>
      <p:sp>
        <p:nvSpPr>
          <p:cNvPr id="206" name="Google Shape;206;p17"/>
          <p:cNvSpPr txBox="1"/>
          <p:nvPr>
            <p:ph idx="5" type="subTitle"/>
          </p:nvPr>
        </p:nvSpPr>
        <p:spPr>
          <a:xfrm>
            <a:off x="10731625" y="7232024"/>
            <a:ext cx="5064000" cy="8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Strategy &amp; Initiatives</a:t>
            </a:r>
            <a:endParaRPr sz="2200"/>
          </a:p>
        </p:txBody>
      </p:sp>
      <p:sp>
        <p:nvSpPr>
          <p:cNvPr id="207" name="Google Shape;207;p17"/>
          <p:cNvSpPr txBox="1"/>
          <p:nvPr>
            <p:ph idx="6" type="subTitle"/>
          </p:nvPr>
        </p:nvSpPr>
        <p:spPr>
          <a:xfrm>
            <a:off x="10731625" y="8479575"/>
            <a:ext cx="50640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Departmental Breakdown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title"/>
          </p:nvPr>
        </p:nvSpPr>
        <p:spPr>
          <a:xfrm>
            <a:off x="881475" y="1693600"/>
            <a:ext cx="8249100" cy="18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What is Intelligent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Information Management?</a:t>
            </a:r>
            <a:endParaRPr/>
          </a:p>
        </p:txBody>
      </p:sp>
      <p:sp>
        <p:nvSpPr>
          <p:cNvPr id="213" name="Google Shape;213;p18"/>
          <p:cNvSpPr txBox="1"/>
          <p:nvPr>
            <p:ph idx="1" type="body"/>
          </p:nvPr>
        </p:nvSpPr>
        <p:spPr>
          <a:xfrm>
            <a:off x="894950" y="3639775"/>
            <a:ext cx="8127600" cy="51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Transform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Identifying inefficient paper-based processes and digitizing them for greater downstream effectiveness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Secure &amp; Protect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Securing and encrypting information so it’s available only to the right people at anytime from anywhere regardless of location.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Automate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Putting digitized information into motion while enforcing business rules for, approvals, notifications, decision making and for sharing with other applications.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45477" r="0" t="0"/>
          <a:stretch/>
        </p:blipFill>
        <p:spPr>
          <a:xfrm>
            <a:off x="9874900" y="0"/>
            <a:ext cx="84131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5623" y="468734"/>
            <a:ext cx="1768474" cy="51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2629"/>
          <a:stretch/>
        </p:blipFill>
        <p:spPr>
          <a:xfrm>
            <a:off x="5492600" y="1837275"/>
            <a:ext cx="12795402" cy="84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Global Market For IIM Products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 txBox="1"/>
          <p:nvPr>
            <p:ph idx="2" type="body"/>
          </p:nvPr>
        </p:nvSpPr>
        <p:spPr>
          <a:xfrm>
            <a:off x="1226500" y="3299335"/>
            <a:ext cx="8355600" cy="3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ECM 2021 listed as a 23.6B industry with an expected 5-Year CAGR of 9.8% (37.7B)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Document Management listed at 5.5B with an expected 5- Year CAGR of 13.05%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Document Capture Software listed as a 1.9B industry with a CAGR of 10.7% by 2026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Web Forms Automation software market listed as 7.09B in 2019 with a 5-year CAGR of 17.97% by 2026</a:t>
            </a:r>
            <a:endParaRPr sz="24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 AIIM 2021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749975" y="745775"/>
            <a:ext cx="83940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Square 9 Difference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 txBox="1"/>
          <p:nvPr>
            <p:ph idx="1" type="subTitle"/>
          </p:nvPr>
        </p:nvSpPr>
        <p:spPr>
          <a:xfrm>
            <a:off x="749975" y="2042800"/>
            <a:ext cx="70482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Taking the Paper Out of Work</a:t>
            </a:r>
            <a:endParaRPr/>
          </a:p>
        </p:txBody>
      </p:sp>
      <p:sp>
        <p:nvSpPr>
          <p:cNvPr id="229" name="Google Shape;229;p20"/>
          <p:cNvSpPr txBox="1"/>
          <p:nvPr>
            <p:ph idx="2" type="body"/>
          </p:nvPr>
        </p:nvSpPr>
        <p:spPr>
          <a:xfrm>
            <a:off x="1297025" y="3258775"/>
            <a:ext cx="161154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Square 9 platform is intelligent information management software that takes the paper out of work. 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We make it easier to get things done with digital workflows that automate many aspects of how you work today.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700"/>
              <a:buChar char="●"/>
            </a:pPr>
            <a:r>
              <a:rPr lang="en-US" sz="2700"/>
              <a:t>We achieve this by extracting information from scans or PDFs, storing documents in a searchable archive, and building digital twins of your current processes.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758" l="0" r="0" t="758"/>
          <a:stretch/>
        </p:blipFill>
        <p:spPr>
          <a:xfrm>
            <a:off x="1569225" y="6792475"/>
            <a:ext cx="15149553" cy="288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749975" y="745775"/>
            <a:ext cx="106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Square 9’s Go To Market Strategy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 txBox="1"/>
          <p:nvPr>
            <p:ph idx="2" type="body"/>
          </p:nvPr>
        </p:nvSpPr>
        <p:spPr>
          <a:xfrm>
            <a:off x="1297025" y="2281975"/>
            <a:ext cx="16115400" cy="51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Growing Reseller Profitability Requires More Than Just a Strong  Product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Unparalleled Pre-Sales and Post Sales Support Programs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 House Professional Services with Delivery Guarantee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Easily adopted Solutions that deliver rapid ROI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Free online education program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Square 9 sets itself apart through a unique level of products, service and support.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37" name="Google Shape;2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125" y="7388875"/>
            <a:ext cx="4809125" cy="13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1885700" y="761000"/>
            <a:ext cx="14529300" cy="8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Square 9 Solution Platform</a:t>
            </a:r>
            <a:endParaRPr/>
          </a:p>
        </p:txBody>
      </p:sp>
      <p:sp>
        <p:nvSpPr>
          <p:cNvPr id="243" name="Google Shape;243;p22"/>
          <p:cNvSpPr txBox="1"/>
          <p:nvPr>
            <p:ph idx="2" type="title"/>
          </p:nvPr>
        </p:nvSpPr>
        <p:spPr>
          <a:xfrm>
            <a:off x="448209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GlobalCapture</a:t>
            </a:r>
            <a:endParaRPr sz="3200"/>
          </a:p>
        </p:txBody>
      </p:sp>
      <p:sp>
        <p:nvSpPr>
          <p:cNvPr id="244" name="Google Shape;244;p22"/>
          <p:cNvSpPr txBox="1"/>
          <p:nvPr>
            <p:ph idx="3" type="title"/>
          </p:nvPr>
        </p:nvSpPr>
        <p:spPr>
          <a:xfrm>
            <a:off x="4992046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GlobalAction</a:t>
            </a:r>
            <a:endParaRPr sz="3200"/>
          </a:p>
        </p:txBody>
      </p:sp>
      <p:sp>
        <p:nvSpPr>
          <p:cNvPr id="245" name="Google Shape;245;p22"/>
          <p:cNvSpPr txBox="1"/>
          <p:nvPr>
            <p:ph idx="4" type="title"/>
          </p:nvPr>
        </p:nvSpPr>
        <p:spPr>
          <a:xfrm>
            <a:off x="9479721" y="517828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GlobalSearch</a:t>
            </a:r>
            <a:endParaRPr sz="3200"/>
          </a:p>
        </p:txBody>
      </p:sp>
      <p:sp>
        <p:nvSpPr>
          <p:cNvPr id="246" name="Google Shape;246;p22"/>
          <p:cNvSpPr txBox="1"/>
          <p:nvPr>
            <p:ph idx="1" type="subTitle"/>
          </p:nvPr>
        </p:nvSpPr>
        <p:spPr>
          <a:xfrm>
            <a:off x="448209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Document Capture Automation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Transforming content into high value information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 txBox="1"/>
          <p:nvPr>
            <p:ph idx="5" type="subTitle"/>
          </p:nvPr>
        </p:nvSpPr>
        <p:spPr>
          <a:xfrm>
            <a:off x="4992046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Business Process Management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Putting information into motion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 txBox="1"/>
          <p:nvPr>
            <p:ph idx="6" type="subTitle"/>
          </p:nvPr>
        </p:nvSpPr>
        <p:spPr>
          <a:xfrm>
            <a:off x="9464622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Enterprise Content Management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Secure access, storage and retrieval of business-critical documents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"/>
          <p:cNvSpPr txBox="1"/>
          <p:nvPr>
            <p:ph idx="7" type="title"/>
          </p:nvPr>
        </p:nvSpPr>
        <p:spPr>
          <a:xfrm>
            <a:off x="13967489" y="5178290"/>
            <a:ext cx="34107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GlobalForms</a:t>
            </a:r>
            <a:endParaRPr sz="3200"/>
          </a:p>
        </p:txBody>
      </p:sp>
      <p:sp>
        <p:nvSpPr>
          <p:cNvPr id="250" name="Google Shape;250;p22"/>
          <p:cNvSpPr txBox="1"/>
          <p:nvPr>
            <p:ph idx="8" type="subTitle"/>
          </p:nvPr>
        </p:nvSpPr>
        <p:spPr>
          <a:xfrm>
            <a:off x="13967489" y="6142464"/>
            <a:ext cx="3410700" cy="19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Web Forms Management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Highly-efficient </a:t>
            </a:r>
            <a:br>
              <a:rPr lang="en-US"/>
            </a:br>
            <a:r>
              <a:rPr lang="en-US"/>
              <a:t>information capture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"/>
          <p:cNvSpPr txBox="1"/>
          <p:nvPr>
            <p:ph idx="1" type="subTitle"/>
          </p:nvPr>
        </p:nvSpPr>
        <p:spPr>
          <a:xfrm>
            <a:off x="5114450" y="2088475"/>
            <a:ext cx="8071800" cy="10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Offering complete digital transformation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1151100" y="4426075"/>
            <a:ext cx="74571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Solutions Delivery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 txBox="1"/>
          <p:nvPr>
            <p:ph idx="1" type="subTitle"/>
          </p:nvPr>
        </p:nvSpPr>
        <p:spPr>
          <a:xfrm>
            <a:off x="1118675" y="5889200"/>
            <a:ext cx="6841800" cy="26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Simplifies the capture, retrieval, organization, and distribution of business information while improving productivity.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0450" y="2131623"/>
            <a:ext cx="7582750" cy="53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749975" y="745775"/>
            <a:ext cx="83940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Essentials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 txBox="1"/>
          <p:nvPr>
            <p:ph idx="1" type="subTitle"/>
          </p:nvPr>
        </p:nvSpPr>
        <p:spPr>
          <a:xfrm>
            <a:off x="749975" y="2042800"/>
            <a:ext cx="102783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Available through the Solutions Delivery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 txBox="1"/>
          <p:nvPr>
            <p:ph idx="2" type="body"/>
          </p:nvPr>
        </p:nvSpPr>
        <p:spPr>
          <a:xfrm>
            <a:off x="1297025" y="3258775"/>
            <a:ext cx="16115400" cy="51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Addressing areas common to every business that benefit from ECM automation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 Accounts Receivable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 Accounts Payable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 Contracts Management 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 Human Resources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 Touchless Health Screening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Ranging from $126 - $375 per month for three concurrent users depending on the required level of automation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quare 9 Theme">
  <a:themeElements>
    <a:clrScheme name="square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294B"/>
      </a:accent1>
      <a:accent2>
        <a:srgbClr val="E87722"/>
      </a:accent2>
      <a:accent3>
        <a:srgbClr val="FFFF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