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Light" panose="00000400000000000000" pitchFamily="2" charset="0"/>
      <p:regular r:id="rId40"/>
      <p:bold r:id="rId41"/>
      <p:italic r:id="rId42"/>
      <p:boldItalic r:id="rId43"/>
    </p:embeddedFont>
    <p:embeddedFont>
      <p:font typeface="Montserrat Medium" panose="00000600000000000000" pitchFamily="2" charset="0"/>
      <p:regular r:id="rId44"/>
      <p:bold r:id="rId45"/>
      <p:italic r:id="rId46"/>
      <p:boldItalic r:id="rId47"/>
    </p:embeddedFont>
    <p:embeddedFont>
      <p:font typeface="Montserrat SemiBold" panose="00000700000000000000" pitchFamily="2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  <p15:guide id="3" pos="384">
          <p15:clr>
            <a:srgbClr val="A4A3A4"/>
          </p15:clr>
        </p15:guide>
        <p15:guide id="4" orient="horz" pos="384">
          <p15:clr>
            <a:srgbClr val="A4A3A4"/>
          </p15:clr>
        </p15:guide>
        <p15:guide id="5" pos="11136">
          <p15:clr>
            <a:srgbClr val="A4A3A4"/>
          </p15:clr>
        </p15:guide>
        <p15:guide id="6" orient="horz" pos="6096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zuqkVMebl4Pesu94XpSDcQBUd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Bane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EAE2D2-6291-4412-B5C9-A3180520F773}">
  <a:tblStyle styleId="{95EAE2D2-6291-4412-B5C9-A3180520F77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 b="off" i="off"/>
      <a:tcStyle>
        <a:tcBdr/>
        <a:fill>
          <a:solidFill>
            <a:srgbClr val="E6E6E6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E6E6E6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eCell>
    <a:swCell>
      <a:tcTxStyle b="on" i="off">
        <a:font>
          <a:latin typeface="Arial"/>
          <a:ea typeface="Arial"/>
          <a:cs typeface="Arial"/>
        </a:font>
        <a:schemeClr val="dk1"/>
      </a:tcTxStyle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>
        <p:guide orient="horz" pos="3240"/>
        <p:guide pos="5760"/>
        <p:guide pos="384"/>
        <p:guide orient="horz" pos="384"/>
        <p:guide pos="11136"/>
        <p:guide orient="horz" pos="6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font" Target="fonts/font2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customschemas.google.com/relationships/presentationmetadata" Target="metadata"/><Relationship Id="rId10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74d6b25b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2774d6b25b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39" name="Google Shape;239;g2774d6b25bf_1_4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8ca56f6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278ca56f6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1" name="Google Shape;251;g278ca56f653_0_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2" name="Google Shape;2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5" name="Google Shape;285;p3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7" name="Google Shape;30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0" name="Google Shape;3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1" name="Google Shape;34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2" name="Google Shape;35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4" name="Google Shape;36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dirty="0"/>
              <a:t>Also have release to SFTP, FTP and JSON as additional options.</a:t>
            </a:r>
            <a:endParaRPr dirty="0"/>
          </a:p>
        </p:txBody>
      </p:sp>
      <p:sp>
        <p:nvSpPr>
          <p:cNvPr id="375" name="Google Shape;37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4" name="Google Shape;414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5" name="Google Shape;42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7a44fcdc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35" name="Google Shape;435;g27a44fcdc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9" name="Google Shape;449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27a44fcdc9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9" name="Google Shape;459;g27a44fcdc9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9" name="Google Shape;469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0" name="Google Shape;4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2" name="Google Shape;1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7642c9d0c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3" name="Google Shape;203;g27642c9d0c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5" name="Google Shape;215;p2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78c8cfcd8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7" name="Google Shape;227;g278c8cfcd8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Montserrat SemiBold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Semi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 rot="5400000">
            <a:off x="5880497" y="-1884758"/>
            <a:ext cx="6527007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 txBox="1">
            <a:spLocks noGrp="1"/>
          </p:cNvSpPr>
          <p:nvPr>
            <p:ph type="title"/>
          </p:nvPr>
        </p:nvSpPr>
        <p:spPr>
          <a:xfrm rot="5400000">
            <a:off x="10700147" y="2934892"/>
            <a:ext cx="8717757" cy="394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body" idx="1"/>
          </p:nvPr>
        </p:nvSpPr>
        <p:spPr>
          <a:xfrm rot="5400000">
            <a:off x="2699146" y="-894158"/>
            <a:ext cx="8717757" cy="1160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7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Master Layout">
  <p:cSld name="12 Master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extLst>
    <p:ext uri="{DCECCB84-F9BA-43D5-87BE-67443E8EF086}">
      <p15:sldGuideLst xmlns:p15="http://schemas.microsoft.com/office/powerpoint/2012/main">
        <p15:guide id="1" orient="horz" pos="3240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Montserrat SemiBold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 SemiBold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Montserrat SemiBold"/>
              <a:buNone/>
              <a:defRPr sz="6600" b="1" i="0" u="none" strike="noStrike" cap="none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dt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sldNum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40">
          <p15:clr>
            <a:srgbClr val="F26B43"/>
          </p15:clr>
        </p15:guide>
        <p15:guide id="2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36099" y="9791729"/>
            <a:ext cx="17275126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Copyright ©  2023 Square-9 Softworks Inc.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10462434" y="1196279"/>
            <a:ext cx="6680388" cy="7731156"/>
            <a:chOff x="9677400" y="815976"/>
            <a:chExt cx="7478713" cy="8655050"/>
          </a:xfrm>
        </p:grpSpPr>
        <p:sp>
          <p:nvSpPr>
            <p:cNvPr id="88" name="Google Shape;88;p1"/>
            <p:cNvSpPr/>
            <p:nvPr/>
          </p:nvSpPr>
          <p:spPr>
            <a:xfrm>
              <a:off x="11202988" y="2584451"/>
              <a:ext cx="4457700" cy="2589213"/>
            </a:xfrm>
            <a:custGeom>
              <a:avLst/>
              <a:gdLst/>
              <a:ahLst/>
              <a:cxnLst/>
              <a:rect l="l" t="t" r="r" b="b"/>
              <a:pathLst>
                <a:path w="2808" h="1631" extrusionOk="0">
                  <a:moveTo>
                    <a:pt x="0" y="806"/>
                  </a:moveTo>
                  <a:lnTo>
                    <a:pt x="1404" y="1631"/>
                  </a:lnTo>
                  <a:lnTo>
                    <a:pt x="2808" y="825"/>
                  </a:lnTo>
                  <a:lnTo>
                    <a:pt x="1404" y="0"/>
                  </a:lnTo>
                  <a:lnTo>
                    <a:pt x="0" y="806"/>
                  </a:lnTo>
                  <a:close/>
                </a:path>
              </a:pathLst>
            </a:custGeom>
            <a:solidFill>
              <a:schemeClr val="accent1">
                <a:alpha val="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9677400" y="815976"/>
              <a:ext cx="7478713" cy="8655050"/>
            </a:xfrm>
            <a:custGeom>
              <a:avLst/>
              <a:gdLst/>
              <a:ahLst/>
              <a:cxnLst/>
              <a:rect l="l" t="t" r="r" b="b"/>
              <a:pathLst>
                <a:path w="4711" h="5452" extrusionOk="0">
                  <a:moveTo>
                    <a:pt x="4230" y="3782"/>
                  </a:moveTo>
                  <a:lnTo>
                    <a:pt x="2365" y="4857"/>
                  </a:lnTo>
                  <a:lnTo>
                    <a:pt x="500" y="3801"/>
                  </a:lnTo>
                  <a:lnTo>
                    <a:pt x="500" y="3801"/>
                  </a:lnTo>
                  <a:lnTo>
                    <a:pt x="500" y="2937"/>
                  </a:lnTo>
                  <a:lnTo>
                    <a:pt x="961" y="3206"/>
                  </a:lnTo>
                  <a:lnTo>
                    <a:pt x="961" y="3532"/>
                  </a:lnTo>
                  <a:lnTo>
                    <a:pt x="2384" y="4338"/>
                  </a:lnTo>
                  <a:lnTo>
                    <a:pt x="3769" y="3532"/>
                  </a:lnTo>
                  <a:lnTo>
                    <a:pt x="3769" y="3532"/>
                  </a:lnTo>
                  <a:lnTo>
                    <a:pt x="3769" y="3532"/>
                  </a:lnTo>
                  <a:lnTo>
                    <a:pt x="3769" y="2457"/>
                  </a:lnTo>
                  <a:lnTo>
                    <a:pt x="2365" y="3283"/>
                  </a:lnTo>
                  <a:lnTo>
                    <a:pt x="500" y="2208"/>
                  </a:lnTo>
                  <a:lnTo>
                    <a:pt x="500" y="1651"/>
                  </a:lnTo>
                  <a:lnTo>
                    <a:pt x="500" y="1651"/>
                  </a:lnTo>
                  <a:lnTo>
                    <a:pt x="500" y="1651"/>
                  </a:lnTo>
                  <a:lnTo>
                    <a:pt x="769" y="1498"/>
                  </a:lnTo>
                  <a:lnTo>
                    <a:pt x="2365" y="595"/>
                  </a:lnTo>
                  <a:lnTo>
                    <a:pt x="4230" y="1670"/>
                  </a:lnTo>
                  <a:lnTo>
                    <a:pt x="4230" y="1670"/>
                  </a:lnTo>
                  <a:lnTo>
                    <a:pt x="4230" y="1670"/>
                  </a:lnTo>
                  <a:lnTo>
                    <a:pt x="4230" y="1670"/>
                  </a:lnTo>
                  <a:lnTo>
                    <a:pt x="4230" y="1670"/>
                  </a:lnTo>
                  <a:lnTo>
                    <a:pt x="4230" y="3782"/>
                  </a:lnTo>
                  <a:lnTo>
                    <a:pt x="4230" y="3782"/>
                  </a:lnTo>
                  <a:lnTo>
                    <a:pt x="4230" y="3782"/>
                  </a:lnTo>
                  <a:close/>
                  <a:moveTo>
                    <a:pt x="2365" y="0"/>
                  </a:moveTo>
                  <a:lnTo>
                    <a:pt x="0" y="1363"/>
                  </a:lnTo>
                  <a:lnTo>
                    <a:pt x="0" y="4089"/>
                  </a:lnTo>
                  <a:lnTo>
                    <a:pt x="2365" y="5452"/>
                  </a:lnTo>
                  <a:lnTo>
                    <a:pt x="4711" y="4089"/>
                  </a:lnTo>
                  <a:lnTo>
                    <a:pt x="4711" y="1363"/>
                  </a:lnTo>
                  <a:lnTo>
                    <a:pt x="2365" y="0"/>
                  </a:lnTo>
                  <a:close/>
                </a:path>
              </a:pathLst>
            </a:custGeom>
            <a:solidFill>
              <a:schemeClr val="accent1">
                <a:alpha val="745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900" y="1739587"/>
            <a:ext cx="4927973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723900" y="4266337"/>
            <a:ext cx="84201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Font typeface="Montserrat SemiBold"/>
              <a:buNone/>
            </a:pPr>
            <a:r>
              <a:rPr lang="en-US" sz="54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Taking the </a:t>
            </a:r>
            <a:r>
              <a:rPr lang="en-US" sz="5400" b="1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Paper Out</a:t>
            </a:r>
            <a:r>
              <a:rPr lang="en-US" sz="54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Of Payables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455038" y="6225575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876299" y="6225575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23900" y="6667301"/>
            <a:ext cx="1623406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Dynamics 365 GlobalAutomation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For Business Central</a:t>
            </a:r>
            <a:endParaRPr sz="3200" b="0" i="0" u="none" strike="noStrike" cap="none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774d6b25bf_1_4"/>
          <p:cNvSpPr txBox="1"/>
          <p:nvPr/>
        </p:nvSpPr>
        <p:spPr>
          <a:xfrm>
            <a:off x="902376" y="1904005"/>
            <a:ext cx="150456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Invoices are instantly available to view their Stage, Approval or Process Status 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2774d6b25bf_1_4"/>
          <p:cNvSpPr txBox="1"/>
          <p:nvPr/>
        </p:nvSpPr>
        <p:spPr>
          <a:xfrm>
            <a:off x="750697" y="809507"/>
            <a:ext cx="1534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 SemiBold"/>
              <a:buNone/>
            </a:pPr>
            <a:r>
              <a:rPr lang="en-US" sz="40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EASILY SEARCH AND VIEW </a:t>
            </a:r>
            <a:r>
              <a:rPr lang="en-US" sz="4000" b="1" i="0" u="none" strike="noStrike" cap="none">
                <a:solidFill>
                  <a:srgbClr val="E8772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 INVOICE STATUS</a:t>
            </a:r>
            <a:endParaRPr sz="40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43" name="Google Shape;243;g2774d6b25bf_1_4"/>
          <p:cNvSpPr/>
          <p:nvPr/>
        </p:nvSpPr>
        <p:spPr>
          <a:xfrm>
            <a:off x="1481115" y="1641478"/>
            <a:ext cx="568200" cy="100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4" name="Google Shape;244;g2774d6b25bf_1_4"/>
          <p:cNvSpPr/>
          <p:nvPr/>
        </p:nvSpPr>
        <p:spPr>
          <a:xfrm>
            <a:off x="902376" y="1641478"/>
            <a:ext cx="853500" cy="10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5" name="Google Shape;245;g2774d6b25bf_1_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9310" y="516353"/>
            <a:ext cx="1767993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774d6b25bf_1_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81461" y="2875238"/>
            <a:ext cx="14166515" cy="677336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7" name="Google Shape;247;g2774d6b25bf_1_4"/>
          <p:cNvSpPr/>
          <p:nvPr/>
        </p:nvSpPr>
        <p:spPr>
          <a:xfrm rot="-5400000">
            <a:off x="2076404" y="4462650"/>
            <a:ext cx="1043700" cy="31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081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78ca56f653_0_0"/>
          <p:cNvSpPr txBox="1"/>
          <p:nvPr/>
        </p:nvSpPr>
        <p:spPr>
          <a:xfrm>
            <a:off x="902351" y="1909271"/>
            <a:ext cx="150456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Ensure the integrity of your data before releasing it to Business Central with confidence- based data validation </a:t>
            </a:r>
            <a:r>
              <a:rPr lang="en-US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78ca56f653_0_0"/>
          <p:cNvSpPr txBox="1"/>
          <p:nvPr/>
        </p:nvSpPr>
        <p:spPr>
          <a:xfrm>
            <a:off x="750697" y="809507"/>
            <a:ext cx="15348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 SemiBold"/>
              <a:buNone/>
            </a:pPr>
            <a:r>
              <a:rPr lang="en-US" sz="40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CONFIDENCE BASED DATA </a:t>
            </a:r>
            <a:r>
              <a:rPr lang="en-US" sz="4000" b="1" i="0" u="none" strike="noStrike" cap="none">
                <a:solidFill>
                  <a:srgbClr val="E8772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VALIDATION  </a:t>
            </a:r>
            <a:endParaRPr sz="40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5" name="Google Shape;255;g278ca56f653_0_0"/>
          <p:cNvSpPr/>
          <p:nvPr/>
        </p:nvSpPr>
        <p:spPr>
          <a:xfrm>
            <a:off x="1481115" y="1641478"/>
            <a:ext cx="568200" cy="100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g278ca56f653_0_0"/>
          <p:cNvSpPr/>
          <p:nvPr/>
        </p:nvSpPr>
        <p:spPr>
          <a:xfrm>
            <a:off x="902376" y="1641478"/>
            <a:ext cx="853500" cy="10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7" name="Google Shape;257;g278ca56f65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9310" y="516353"/>
            <a:ext cx="1767993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g278ca56f65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3569" y="3030931"/>
            <a:ext cx="14334382" cy="6853625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9" name="Google Shape;259;g278ca56f653_0_0"/>
          <p:cNvSpPr/>
          <p:nvPr/>
        </p:nvSpPr>
        <p:spPr>
          <a:xfrm rot="2911982">
            <a:off x="16439563" y="4913320"/>
            <a:ext cx="402756" cy="1224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081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9"/>
          <p:cNvSpPr txBox="1"/>
          <p:nvPr/>
        </p:nvSpPr>
        <p:spPr>
          <a:xfrm>
            <a:off x="808037" y="4321589"/>
            <a:ext cx="846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2 - Route For Approval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9"/>
          <p:cNvSpPr txBox="1"/>
          <p:nvPr/>
        </p:nvSpPr>
        <p:spPr>
          <a:xfrm>
            <a:off x="849312" y="5641040"/>
            <a:ext cx="788670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Routing Payables for Approval Regardless of Where Your Team is Working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9"/>
          <p:cNvSpPr/>
          <p:nvPr/>
        </p:nvSpPr>
        <p:spPr>
          <a:xfrm>
            <a:off x="11202988" y="2584451"/>
            <a:ext cx="4457700" cy="2589213"/>
          </a:xfrm>
          <a:custGeom>
            <a:avLst/>
            <a:gdLst/>
            <a:ahLst/>
            <a:cxnLst/>
            <a:rect l="l" t="t" r="r" b="b"/>
            <a:pathLst>
              <a:path w="2808" h="1631" extrusionOk="0">
                <a:moveTo>
                  <a:pt x="0" y="806"/>
                </a:moveTo>
                <a:lnTo>
                  <a:pt x="1404" y="1631"/>
                </a:lnTo>
                <a:lnTo>
                  <a:pt x="2808" y="825"/>
                </a:lnTo>
                <a:lnTo>
                  <a:pt x="1404" y="0"/>
                </a:lnTo>
                <a:lnTo>
                  <a:pt x="0" y="806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9"/>
          <p:cNvSpPr/>
          <p:nvPr/>
        </p:nvSpPr>
        <p:spPr>
          <a:xfrm>
            <a:off x="9677400" y="815976"/>
            <a:ext cx="7478713" cy="8655050"/>
          </a:xfrm>
          <a:custGeom>
            <a:avLst/>
            <a:gdLst/>
            <a:ahLst/>
            <a:cxnLst/>
            <a:rect l="l" t="t" r="r" b="b"/>
            <a:pathLst>
              <a:path w="4711" h="5452" extrusionOk="0">
                <a:moveTo>
                  <a:pt x="4230" y="3782"/>
                </a:moveTo>
                <a:lnTo>
                  <a:pt x="2365" y="4857"/>
                </a:lnTo>
                <a:lnTo>
                  <a:pt x="500" y="3801"/>
                </a:lnTo>
                <a:lnTo>
                  <a:pt x="500" y="3801"/>
                </a:lnTo>
                <a:lnTo>
                  <a:pt x="500" y="2937"/>
                </a:lnTo>
                <a:lnTo>
                  <a:pt x="961" y="3206"/>
                </a:lnTo>
                <a:lnTo>
                  <a:pt x="961" y="3532"/>
                </a:lnTo>
                <a:lnTo>
                  <a:pt x="2384" y="4338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2457"/>
                </a:lnTo>
                <a:lnTo>
                  <a:pt x="2365" y="3283"/>
                </a:lnTo>
                <a:lnTo>
                  <a:pt x="500" y="2208"/>
                </a:lnTo>
                <a:lnTo>
                  <a:pt x="500" y="1651"/>
                </a:lnTo>
                <a:lnTo>
                  <a:pt x="500" y="1651"/>
                </a:lnTo>
                <a:lnTo>
                  <a:pt x="500" y="1651"/>
                </a:lnTo>
                <a:lnTo>
                  <a:pt x="769" y="1498"/>
                </a:lnTo>
                <a:lnTo>
                  <a:pt x="2365" y="595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3782"/>
                </a:lnTo>
                <a:lnTo>
                  <a:pt x="4230" y="3782"/>
                </a:lnTo>
                <a:lnTo>
                  <a:pt x="4230" y="3782"/>
                </a:lnTo>
                <a:close/>
                <a:moveTo>
                  <a:pt x="2365" y="0"/>
                </a:moveTo>
                <a:lnTo>
                  <a:pt x="0" y="1363"/>
                </a:lnTo>
                <a:lnTo>
                  <a:pt x="0" y="4089"/>
                </a:lnTo>
                <a:lnTo>
                  <a:pt x="2365" y="5452"/>
                </a:lnTo>
                <a:lnTo>
                  <a:pt x="4711" y="4089"/>
                </a:lnTo>
                <a:lnTo>
                  <a:pt x="4711" y="1363"/>
                </a:lnTo>
                <a:lnTo>
                  <a:pt x="2365" y="0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8" name="Google Shape;268;p9"/>
          <p:cNvCxnSpPr/>
          <p:nvPr/>
        </p:nvCxnSpPr>
        <p:spPr>
          <a:xfrm>
            <a:off x="1590675" y="5173664"/>
            <a:ext cx="63325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9" name="Google Shape;269;p9"/>
          <p:cNvCxnSpPr/>
          <p:nvPr/>
        </p:nvCxnSpPr>
        <p:spPr>
          <a:xfrm>
            <a:off x="849312" y="5173664"/>
            <a:ext cx="809626" cy="0"/>
          </a:xfrm>
          <a:prstGeom prst="straightConnector1">
            <a:avLst/>
          </a:prstGeom>
          <a:noFill/>
          <a:ln w="34925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0" name="Google Shape;27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/>
          <p:nvPr/>
        </p:nvSpPr>
        <p:spPr>
          <a:xfrm>
            <a:off x="911900" y="938155"/>
            <a:ext cx="1534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SELECT THE TRANSACTION AND ASSIGN THE </a:t>
            </a:r>
            <a:r>
              <a:rPr lang="en-US" sz="3600" b="1" i="0" u="none" strike="noStrike" cap="none">
                <a:solidFill>
                  <a:srgbClr val="E8772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APPROVER</a:t>
            </a:r>
            <a:endParaRPr sz="36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76" name="Google Shape;27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"/>
          <p:cNvSpPr/>
          <p:nvPr/>
        </p:nvSpPr>
        <p:spPr>
          <a:xfrm>
            <a:off x="1481114" y="1839281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11900" y="1850523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9" name="Google Shape;279;p4"/>
          <p:cNvPicPr preferRelativeResize="0"/>
          <p:nvPr/>
        </p:nvPicPr>
        <p:blipFill rotWithShape="1">
          <a:blip r:embed="rId4">
            <a:alphaModFix/>
          </a:blip>
          <a:srcRect r="28104"/>
          <a:stretch/>
        </p:blipFill>
        <p:spPr>
          <a:xfrm>
            <a:off x="1158482" y="2609669"/>
            <a:ext cx="11594986" cy="635145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0" name="Google Shape;280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9693" y="3732347"/>
            <a:ext cx="6299009" cy="5869374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1" name="Google Shape;281;p4"/>
          <p:cNvSpPr/>
          <p:nvPr/>
        </p:nvSpPr>
        <p:spPr>
          <a:xfrm rot="-3116326">
            <a:off x="11671491" y="6998977"/>
            <a:ext cx="331872" cy="125373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081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0"/>
          <p:cNvSpPr txBox="1"/>
          <p:nvPr/>
        </p:nvSpPr>
        <p:spPr>
          <a:xfrm>
            <a:off x="750697" y="809507"/>
            <a:ext cx="15348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SAVE TO RELEASE FOR MANAGER </a:t>
            </a:r>
            <a:r>
              <a:rPr lang="en-US" sz="3600" b="1" i="0" u="none" strike="noStrike" cap="none">
                <a:solidFill>
                  <a:srgbClr val="E8772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REVIEW AND APPROVAL   </a:t>
            </a:r>
            <a:endParaRPr sz="36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88" name="Google Shape;288;p30"/>
          <p:cNvSpPr/>
          <p:nvPr/>
        </p:nvSpPr>
        <p:spPr>
          <a:xfrm>
            <a:off x="1481115" y="1641478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0"/>
          <p:cNvSpPr/>
          <p:nvPr/>
        </p:nvSpPr>
        <p:spPr>
          <a:xfrm>
            <a:off x="902376" y="1641478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0" name="Google Shape;29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69310" y="516353"/>
            <a:ext cx="1767993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2785" y="2317949"/>
            <a:ext cx="10197033" cy="565110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2" name="Google Shape;292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8968" y="4196439"/>
            <a:ext cx="10210342" cy="56511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3" name="Google Shape;293;p30"/>
          <p:cNvSpPr/>
          <p:nvPr/>
        </p:nvSpPr>
        <p:spPr>
          <a:xfrm>
            <a:off x="8552600" y="7341899"/>
            <a:ext cx="1392600" cy="37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081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"/>
          <p:cNvSpPr txBox="1"/>
          <p:nvPr/>
        </p:nvSpPr>
        <p:spPr>
          <a:xfrm>
            <a:off x="545690" y="4321589"/>
            <a:ext cx="8723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3 – Review And  Approve 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6"/>
          <p:cNvSpPr txBox="1"/>
          <p:nvPr/>
        </p:nvSpPr>
        <p:spPr>
          <a:xfrm>
            <a:off x="723900" y="5596136"/>
            <a:ext cx="788670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Review and take action on pending payable invoices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6"/>
          <p:cNvSpPr/>
          <p:nvPr/>
        </p:nvSpPr>
        <p:spPr>
          <a:xfrm>
            <a:off x="11202988" y="2584451"/>
            <a:ext cx="4457700" cy="2589213"/>
          </a:xfrm>
          <a:custGeom>
            <a:avLst/>
            <a:gdLst/>
            <a:ahLst/>
            <a:cxnLst/>
            <a:rect l="l" t="t" r="r" b="b"/>
            <a:pathLst>
              <a:path w="2808" h="1631" extrusionOk="0">
                <a:moveTo>
                  <a:pt x="0" y="806"/>
                </a:moveTo>
                <a:lnTo>
                  <a:pt x="1404" y="1631"/>
                </a:lnTo>
                <a:lnTo>
                  <a:pt x="2808" y="825"/>
                </a:lnTo>
                <a:lnTo>
                  <a:pt x="1404" y="0"/>
                </a:lnTo>
                <a:lnTo>
                  <a:pt x="0" y="806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p6"/>
          <p:cNvSpPr/>
          <p:nvPr/>
        </p:nvSpPr>
        <p:spPr>
          <a:xfrm>
            <a:off x="9677400" y="815976"/>
            <a:ext cx="7478713" cy="8655050"/>
          </a:xfrm>
          <a:custGeom>
            <a:avLst/>
            <a:gdLst/>
            <a:ahLst/>
            <a:cxnLst/>
            <a:rect l="l" t="t" r="r" b="b"/>
            <a:pathLst>
              <a:path w="4711" h="5452" extrusionOk="0">
                <a:moveTo>
                  <a:pt x="4230" y="3782"/>
                </a:moveTo>
                <a:lnTo>
                  <a:pt x="2365" y="4857"/>
                </a:lnTo>
                <a:lnTo>
                  <a:pt x="500" y="3801"/>
                </a:lnTo>
                <a:lnTo>
                  <a:pt x="500" y="3801"/>
                </a:lnTo>
                <a:lnTo>
                  <a:pt x="500" y="2937"/>
                </a:lnTo>
                <a:lnTo>
                  <a:pt x="961" y="3206"/>
                </a:lnTo>
                <a:lnTo>
                  <a:pt x="961" y="3532"/>
                </a:lnTo>
                <a:lnTo>
                  <a:pt x="2384" y="4338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2457"/>
                </a:lnTo>
                <a:lnTo>
                  <a:pt x="2365" y="3283"/>
                </a:lnTo>
                <a:lnTo>
                  <a:pt x="500" y="2208"/>
                </a:lnTo>
                <a:lnTo>
                  <a:pt x="500" y="1651"/>
                </a:lnTo>
                <a:lnTo>
                  <a:pt x="500" y="1651"/>
                </a:lnTo>
                <a:lnTo>
                  <a:pt x="500" y="1651"/>
                </a:lnTo>
                <a:lnTo>
                  <a:pt x="769" y="1498"/>
                </a:lnTo>
                <a:lnTo>
                  <a:pt x="2365" y="595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3782"/>
                </a:lnTo>
                <a:lnTo>
                  <a:pt x="4230" y="3782"/>
                </a:lnTo>
                <a:lnTo>
                  <a:pt x="4230" y="3782"/>
                </a:lnTo>
                <a:close/>
                <a:moveTo>
                  <a:pt x="2365" y="0"/>
                </a:moveTo>
                <a:lnTo>
                  <a:pt x="0" y="1363"/>
                </a:lnTo>
                <a:lnTo>
                  <a:pt x="0" y="4089"/>
                </a:lnTo>
                <a:lnTo>
                  <a:pt x="2365" y="5452"/>
                </a:lnTo>
                <a:lnTo>
                  <a:pt x="4711" y="4089"/>
                </a:lnTo>
                <a:lnTo>
                  <a:pt x="4711" y="1363"/>
                </a:lnTo>
                <a:lnTo>
                  <a:pt x="2365" y="0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02" name="Google Shape;302;p6"/>
          <p:cNvCxnSpPr/>
          <p:nvPr/>
        </p:nvCxnSpPr>
        <p:spPr>
          <a:xfrm>
            <a:off x="1590675" y="5173664"/>
            <a:ext cx="63325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03" name="Google Shape;303;p6"/>
          <p:cNvCxnSpPr/>
          <p:nvPr/>
        </p:nvCxnSpPr>
        <p:spPr>
          <a:xfrm>
            <a:off x="849312" y="5173664"/>
            <a:ext cx="809626" cy="0"/>
          </a:xfrm>
          <a:prstGeom prst="straightConnector1">
            <a:avLst/>
          </a:prstGeom>
          <a:noFill/>
          <a:ln w="34925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4" name="Google Shape;30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2"/>
          <p:cNvSpPr txBox="1"/>
          <p:nvPr/>
        </p:nvSpPr>
        <p:spPr>
          <a:xfrm>
            <a:off x="1054389" y="656154"/>
            <a:ext cx="1417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AVAILABLE VIA EMAIL NOTIFICATIONS OR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WORK QUEUES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2"/>
          <p:cNvSpPr/>
          <p:nvPr/>
        </p:nvSpPr>
        <p:spPr>
          <a:xfrm>
            <a:off x="9094857" y="1748605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2" name="Google Shape;312;p12"/>
          <p:cNvSpPr/>
          <p:nvPr/>
        </p:nvSpPr>
        <p:spPr>
          <a:xfrm>
            <a:off x="8516118" y="1748605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3" name="Google Shape;313;p12"/>
          <p:cNvSpPr/>
          <p:nvPr/>
        </p:nvSpPr>
        <p:spPr>
          <a:xfrm>
            <a:off x="7162799" y="4991099"/>
            <a:ext cx="2673900" cy="26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714" y="2294847"/>
            <a:ext cx="8314286" cy="552380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5" name="Google Shape;315;p12" descr="A close-up of a computer scree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r="28485"/>
          <a:stretch/>
        </p:blipFill>
        <p:spPr>
          <a:xfrm>
            <a:off x="4062384" y="4032897"/>
            <a:ext cx="12923076" cy="527404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"/>
          <p:cNvSpPr/>
          <p:nvPr/>
        </p:nvSpPr>
        <p:spPr>
          <a:xfrm>
            <a:off x="141090" y="-197583"/>
            <a:ext cx="7543800" cy="10359892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0D1D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endParaRPr sz="27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1" name="Google Shape;321;p11"/>
          <p:cNvSpPr txBox="1"/>
          <p:nvPr/>
        </p:nvSpPr>
        <p:spPr>
          <a:xfrm>
            <a:off x="658797" y="2388439"/>
            <a:ext cx="6142323" cy="8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Simple and Secure Workflow Steps </a:t>
            </a:r>
            <a:endParaRPr sz="24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260401" y="1742149"/>
            <a:ext cx="7023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Managerial Approval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1"/>
          <p:cNvSpPr txBox="1"/>
          <p:nvPr/>
        </p:nvSpPr>
        <p:spPr>
          <a:xfrm>
            <a:off x="756043" y="4629237"/>
            <a:ext cx="6346037" cy="1798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Approve Invoices For Payment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Reject Invoices For Payment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Remind Approver of a Pending Transaction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Cancel a Previous Action</a:t>
            </a: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4" name="Google Shape;324;p11"/>
          <p:cNvSpPr txBox="1"/>
          <p:nvPr/>
        </p:nvSpPr>
        <p:spPr>
          <a:xfrm>
            <a:off x="723900" y="3792209"/>
            <a:ext cx="5213061" cy="64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75" rIns="137150" bIns="6857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Eliminate Delays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5" name="Google Shape;32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7700" y="2529116"/>
            <a:ext cx="9296400" cy="6095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1"/>
          <p:cNvSpPr/>
          <p:nvPr/>
        </p:nvSpPr>
        <p:spPr>
          <a:xfrm>
            <a:off x="12337375" y="7273000"/>
            <a:ext cx="1195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081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9518" y="2331419"/>
            <a:ext cx="14805025" cy="70786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33" name="Google Shape;333;p5"/>
          <p:cNvSpPr txBox="1"/>
          <p:nvPr/>
        </p:nvSpPr>
        <p:spPr>
          <a:xfrm>
            <a:off x="1622425" y="632098"/>
            <a:ext cx="14173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OPTIONAL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GENERAL LEDGER CODING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"/>
          <p:cNvSpPr/>
          <p:nvPr/>
        </p:nvSpPr>
        <p:spPr>
          <a:xfrm>
            <a:off x="9094857" y="1748605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" name="Google Shape;336;p5"/>
          <p:cNvSpPr/>
          <p:nvPr/>
        </p:nvSpPr>
        <p:spPr>
          <a:xfrm>
            <a:off x="8516118" y="1748605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Google Shape;337;p5"/>
          <p:cNvSpPr/>
          <p:nvPr/>
        </p:nvSpPr>
        <p:spPr>
          <a:xfrm>
            <a:off x="7162799" y="4991099"/>
            <a:ext cx="2673900" cy="26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"/>
          <p:cNvSpPr/>
          <p:nvPr/>
        </p:nvSpPr>
        <p:spPr>
          <a:xfrm rot="1735520" flipH="1">
            <a:off x="5540995" y="6755290"/>
            <a:ext cx="361611" cy="11707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081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/>
          <p:nvPr/>
        </p:nvSpPr>
        <p:spPr>
          <a:xfrm>
            <a:off x="512614" y="4336958"/>
            <a:ext cx="90534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4 – Automated Payable Creation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6"/>
          <p:cNvSpPr txBox="1"/>
          <p:nvPr/>
        </p:nvSpPr>
        <p:spPr>
          <a:xfrm>
            <a:off x="813592" y="5364081"/>
            <a:ext cx="788670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 Code API Level Integration with Dynamics 365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6"/>
          <p:cNvSpPr/>
          <p:nvPr/>
        </p:nvSpPr>
        <p:spPr>
          <a:xfrm>
            <a:off x="11202988" y="2584451"/>
            <a:ext cx="4457700" cy="2589213"/>
          </a:xfrm>
          <a:custGeom>
            <a:avLst/>
            <a:gdLst/>
            <a:ahLst/>
            <a:cxnLst/>
            <a:rect l="l" t="t" r="r" b="b"/>
            <a:pathLst>
              <a:path w="2808" h="1631" extrusionOk="0">
                <a:moveTo>
                  <a:pt x="0" y="806"/>
                </a:moveTo>
                <a:lnTo>
                  <a:pt x="1404" y="1631"/>
                </a:lnTo>
                <a:lnTo>
                  <a:pt x="2808" y="825"/>
                </a:lnTo>
                <a:lnTo>
                  <a:pt x="1404" y="0"/>
                </a:lnTo>
                <a:lnTo>
                  <a:pt x="0" y="806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6" name="Google Shape;346;p36"/>
          <p:cNvSpPr/>
          <p:nvPr/>
        </p:nvSpPr>
        <p:spPr>
          <a:xfrm>
            <a:off x="9677400" y="815976"/>
            <a:ext cx="7478713" cy="8655050"/>
          </a:xfrm>
          <a:custGeom>
            <a:avLst/>
            <a:gdLst/>
            <a:ahLst/>
            <a:cxnLst/>
            <a:rect l="l" t="t" r="r" b="b"/>
            <a:pathLst>
              <a:path w="4711" h="5452" extrusionOk="0">
                <a:moveTo>
                  <a:pt x="4230" y="3782"/>
                </a:moveTo>
                <a:lnTo>
                  <a:pt x="2365" y="4857"/>
                </a:lnTo>
                <a:lnTo>
                  <a:pt x="500" y="3801"/>
                </a:lnTo>
                <a:lnTo>
                  <a:pt x="500" y="3801"/>
                </a:lnTo>
                <a:lnTo>
                  <a:pt x="500" y="2937"/>
                </a:lnTo>
                <a:lnTo>
                  <a:pt x="961" y="3206"/>
                </a:lnTo>
                <a:lnTo>
                  <a:pt x="961" y="3532"/>
                </a:lnTo>
                <a:lnTo>
                  <a:pt x="2384" y="4338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2457"/>
                </a:lnTo>
                <a:lnTo>
                  <a:pt x="2365" y="3283"/>
                </a:lnTo>
                <a:lnTo>
                  <a:pt x="500" y="2208"/>
                </a:lnTo>
                <a:lnTo>
                  <a:pt x="500" y="1651"/>
                </a:lnTo>
                <a:lnTo>
                  <a:pt x="500" y="1651"/>
                </a:lnTo>
                <a:lnTo>
                  <a:pt x="500" y="1651"/>
                </a:lnTo>
                <a:lnTo>
                  <a:pt x="769" y="1498"/>
                </a:lnTo>
                <a:lnTo>
                  <a:pt x="2365" y="595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3782"/>
                </a:lnTo>
                <a:lnTo>
                  <a:pt x="4230" y="3782"/>
                </a:lnTo>
                <a:lnTo>
                  <a:pt x="4230" y="3782"/>
                </a:lnTo>
                <a:close/>
                <a:moveTo>
                  <a:pt x="2365" y="0"/>
                </a:moveTo>
                <a:lnTo>
                  <a:pt x="0" y="1363"/>
                </a:lnTo>
                <a:lnTo>
                  <a:pt x="0" y="4089"/>
                </a:lnTo>
                <a:lnTo>
                  <a:pt x="2365" y="5452"/>
                </a:lnTo>
                <a:lnTo>
                  <a:pt x="4711" y="4089"/>
                </a:lnTo>
                <a:lnTo>
                  <a:pt x="4711" y="1363"/>
                </a:lnTo>
                <a:lnTo>
                  <a:pt x="2365" y="0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47" name="Google Shape;347;p36"/>
          <p:cNvCxnSpPr/>
          <p:nvPr/>
        </p:nvCxnSpPr>
        <p:spPr>
          <a:xfrm>
            <a:off x="1590675" y="5173664"/>
            <a:ext cx="63325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8" name="Google Shape;348;p36"/>
          <p:cNvCxnSpPr/>
          <p:nvPr/>
        </p:nvCxnSpPr>
        <p:spPr>
          <a:xfrm>
            <a:off x="849312" y="5173664"/>
            <a:ext cx="809626" cy="0"/>
          </a:xfrm>
          <a:prstGeom prst="straightConnector1">
            <a:avLst/>
          </a:prstGeom>
          <a:noFill/>
          <a:ln w="34925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9" name="Google Shape;34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-1" y="0"/>
            <a:ext cx="7211579" cy="10287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42439" t="-1244" r="-23921" b="-264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006943" y="685800"/>
            <a:ext cx="868085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Agenda Slide</a:t>
            </a:r>
            <a:endParaRPr sz="48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8654694" y="1651811"/>
            <a:ext cx="568325" cy="100291"/>
          </a:xfrm>
          <a:prstGeom prst="roundRect">
            <a:avLst>
              <a:gd name="adj" fmla="val 50000"/>
            </a:avLst>
          </a:prstGeom>
          <a:solidFill>
            <a:srgbClr val="E8772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8075955" y="1651811"/>
            <a:ext cx="853377" cy="100291"/>
          </a:xfrm>
          <a:prstGeom prst="roundRect">
            <a:avLst>
              <a:gd name="adj" fmla="val 50000"/>
            </a:avLst>
          </a:prstGeom>
          <a:solidFill>
            <a:srgbClr val="13294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03" name="Google Shape;103;p2"/>
          <p:cNvGrpSpPr/>
          <p:nvPr/>
        </p:nvGrpSpPr>
        <p:grpSpPr>
          <a:xfrm>
            <a:off x="8929332" y="2162301"/>
            <a:ext cx="7262040" cy="846056"/>
            <a:chOff x="8445520" y="2162301"/>
            <a:chExt cx="7262040" cy="846056"/>
          </a:xfrm>
        </p:grpSpPr>
        <p:sp>
          <p:nvSpPr>
            <p:cNvPr id="104" name="Google Shape;104;p2"/>
            <p:cNvSpPr/>
            <p:nvPr/>
          </p:nvSpPr>
          <p:spPr>
            <a:xfrm>
              <a:off x="15643242" y="2162301"/>
              <a:ext cx="64318" cy="846055"/>
            </a:xfrm>
            <a:prstGeom prst="rect">
              <a:avLst/>
            </a:prstGeom>
            <a:solidFill>
              <a:srgbClr val="E87722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 flipH="1">
              <a:off x="9223019" y="2162303"/>
              <a:ext cx="6420223" cy="846054"/>
            </a:xfrm>
            <a:prstGeom prst="homePlate">
              <a:avLst>
                <a:gd name="adj" fmla="val 38611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6" name="Google Shape;106;p2"/>
            <p:cNvSpPr txBox="1"/>
            <p:nvPr/>
          </p:nvSpPr>
          <p:spPr>
            <a:xfrm>
              <a:off x="9624838" y="2385295"/>
              <a:ext cx="519376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 SemiBold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Introduction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-5400000">
              <a:off x="8416077" y="2229334"/>
              <a:ext cx="779547" cy="7206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877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8596246" y="2404998"/>
              <a:ext cx="4192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2"/>
          <p:cNvGrpSpPr/>
          <p:nvPr/>
        </p:nvGrpSpPr>
        <p:grpSpPr>
          <a:xfrm>
            <a:off x="8929332" y="3433319"/>
            <a:ext cx="7262040" cy="846056"/>
            <a:chOff x="8445520" y="2162301"/>
            <a:chExt cx="7262040" cy="846056"/>
          </a:xfrm>
        </p:grpSpPr>
        <p:sp>
          <p:nvSpPr>
            <p:cNvPr id="111" name="Google Shape;111;p2"/>
            <p:cNvSpPr/>
            <p:nvPr/>
          </p:nvSpPr>
          <p:spPr>
            <a:xfrm>
              <a:off x="15643242" y="2162301"/>
              <a:ext cx="64318" cy="846055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 flipH="1">
              <a:off x="9223019" y="2162303"/>
              <a:ext cx="6420223" cy="846054"/>
            </a:xfrm>
            <a:prstGeom prst="homePlate">
              <a:avLst>
                <a:gd name="adj" fmla="val 38611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9624838" y="2385295"/>
              <a:ext cx="5860367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 SemiBold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What is Dynamics 365 GlobalAutomation?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 rot="-5400000">
              <a:off x="8416077" y="2229334"/>
              <a:ext cx="779547" cy="7206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8546718" y="2404998"/>
              <a:ext cx="518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8929332" y="4704337"/>
            <a:ext cx="7262040" cy="846056"/>
            <a:chOff x="8445520" y="2162301"/>
            <a:chExt cx="7262040" cy="846056"/>
          </a:xfrm>
        </p:grpSpPr>
        <p:sp>
          <p:nvSpPr>
            <p:cNvPr id="117" name="Google Shape;117;p2"/>
            <p:cNvSpPr/>
            <p:nvPr/>
          </p:nvSpPr>
          <p:spPr>
            <a:xfrm>
              <a:off x="15643242" y="2162301"/>
              <a:ext cx="64318" cy="846055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 flipH="1">
              <a:off x="9223019" y="2162303"/>
              <a:ext cx="6420223" cy="846054"/>
            </a:xfrm>
            <a:prstGeom prst="homePlate">
              <a:avLst>
                <a:gd name="adj" fmla="val 38611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9624838" y="2385295"/>
              <a:ext cx="519376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 SemiBold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Five Steps to Efficiency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 rot="-5400000">
              <a:off x="8416077" y="2229334"/>
              <a:ext cx="779547" cy="7206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8546718" y="2404998"/>
              <a:ext cx="518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8929332" y="5975355"/>
            <a:ext cx="7262040" cy="846056"/>
            <a:chOff x="8445520" y="2162301"/>
            <a:chExt cx="7262040" cy="846056"/>
          </a:xfrm>
        </p:grpSpPr>
        <p:sp>
          <p:nvSpPr>
            <p:cNvPr id="123" name="Google Shape;123;p2"/>
            <p:cNvSpPr/>
            <p:nvPr/>
          </p:nvSpPr>
          <p:spPr>
            <a:xfrm>
              <a:off x="15643242" y="2162301"/>
              <a:ext cx="64318" cy="846055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 flipH="1">
              <a:off x="9223019" y="2162303"/>
              <a:ext cx="6420223" cy="846054"/>
            </a:xfrm>
            <a:prstGeom prst="homePlate">
              <a:avLst>
                <a:gd name="adj" fmla="val 38611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5" name="Google Shape;125;p2"/>
            <p:cNvSpPr txBox="1"/>
            <p:nvPr/>
          </p:nvSpPr>
          <p:spPr>
            <a:xfrm>
              <a:off x="9624838" y="2385295"/>
              <a:ext cx="519376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 SemiBold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Your Flow of Information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 rot="-5400000">
              <a:off x="8416077" y="2229334"/>
              <a:ext cx="779547" cy="7206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27" name="Google Shape;127;p2"/>
            <p:cNvSpPr txBox="1"/>
            <p:nvPr/>
          </p:nvSpPr>
          <p:spPr>
            <a:xfrm>
              <a:off x="8546718" y="2404998"/>
              <a:ext cx="518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" name="Google Shape;128;p2"/>
          <p:cNvGrpSpPr/>
          <p:nvPr/>
        </p:nvGrpSpPr>
        <p:grpSpPr>
          <a:xfrm>
            <a:off x="8929332" y="7246373"/>
            <a:ext cx="7262040" cy="846056"/>
            <a:chOff x="8445520" y="2162301"/>
            <a:chExt cx="7262040" cy="846056"/>
          </a:xfrm>
        </p:grpSpPr>
        <p:sp>
          <p:nvSpPr>
            <p:cNvPr id="129" name="Google Shape;129;p2"/>
            <p:cNvSpPr/>
            <p:nvPr/>
          </p:nvSpPr>
          <p:spPr>
            <a:xfrm>
              <a:off x="15643242" y="2162301"/>
              <a:ext cx="64318" cy="846055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 flipH="1">
              <a:off x="9223019" y="2162303"/>
              <a:ext cx="6420223" cy="846054"/>
            </a:xfrm>
            <a:prstGeom prst="homePlate">
              <a:avLst>
                <a:gd name="adj" fmla="val 38611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1" name="Google Shape;131;p2"/>
            <p:cNvSpPr txBox="1"/>
            <p:nvPr/>
          </p:nvSpPr>
          <p:spPr>
            <a:xfrm>
              <a:off x="9624838" y="2385295"/>
              <a:ext cx="519376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 SemiBold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Standard Investment Breakdown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 rot="-5400000">
              <a:off x="8416077" y="2229334"/>
              <a:ext cx="779547" cy="7206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3" name="Google Shape;133;p2"/>
            <p:cNvSpPr txBox="1"/>
            <p:nvPr/>
          </p:nvSpPr>
          <p:spPr>
            <a:xfrm>
              <a:off x="8546718" y="2404998"/>
              <a:ext cx="518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2"/>
          <p:cNvGrpSpPr/>
          <p:nvPr/>
        </p:nvGrpSpPr>
        <p:grpSpPr>
          <a:xfrm>
            <a:off x="8929332" y="8517392"/>
            <a:ext cx="7262040" cy="846056"/>
            <a:chOff x="8445520" y="2162301"/>
            <a:chExt cx="7262040" cy="846056"/>
          </a:xfrm>
        </p:grpSpPr>
        <p:sp>
          <p:nvSpPr>
            <p:cNvPr id="135" name="Google Shape;135;p2"/>
            <p:cNvSpPr/>
            <p:nvPr/>
          </p:nvSpPr>
          <p:spPr>
            <a:xfrm>
              <a:off x="15643242" y="2162301"/>
              <a:ext cx="64318" cy="846055"/>
            </a:xfrm>
            <a:prstGeom prst="rect">
              <a:avLst/>
            </a:prstGeom>
            <a:solidFill>
              <a:srgbClr val="13294B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 flipH="1">
              <a:off x="9223019" y="2162303"/>
              <a:ext cx="6420223" cy="846054"/>
            </a:xfrm>
            <a:prstGeom prst="homePlate">
              <a:avLst>
                <a:gd name="adj" fmla="val 38611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8100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7" name="Google Shape;137;p2"/>
            <p:cNvSpPr txBox="1"/>
            <p:nvPr/>
          </p:nvSpPr>
          <p:spPr>
            <a:xfrm>
              <a:off x="9624838" y="2385295"/>
              <a:ext cx="5193769" cy="40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Montserrat SemiBold"/>
                <a:buNone/>
              </a:pPr>
              <a:r>
                <a:rPr lang="en-US" sz="2000" b="1" i="0" u="none" strike="noStrike" cap="none">
                  <a:solidFill>
                    <a:srgbClr val="000000"/>
                  </a:solidFill>
                  <a:latin typeface="Montserrat SemiBold"/>
                  <a:ea typeface="Montserrat SemiBold"/>
                  <a:cs typeface="Montserrat SemiBold"/>
                  <a:sym typeface="Montserrat SemiBold"/>
                </a:rPr>
                <a:t>Q&amp;A</a:t>
              </a:r>
              <a:endPara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 rot="-5400000">
              <a:off x="8416077" y="2229334"/>
              <a:ext cx="779547" cy="720661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1329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ontserrat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8546718" y="2404998"/>
              <a:ext cx="5182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Montserrat"/>
                <a:buNone/>
              </a:pPr>
              <a:r>
                <a:rPr lang="en-US" sz="1800" b="0" i="0" u="none" strike="noStrike" cap="none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06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1"/>
          <p:cNvSpPr txBox="1"/>
          <p:nvPr/>
        </p:nvSpPr>
        <p:spPr>
          <a:xfrm>
            <a:off x="1157138" y="826595"/>
            <a:ext cx="141732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BIDIRECTIONAL DATA FLOW WITH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GLOBALAUTOMATION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31"/>
          <p:cNvSpPr/>
          <p:nvPr/>
        </p:nvSpPr>
        <p:spPr>
          <a:xfrm>
            <a:off x="9094857" y="1748605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Google Shape;357;p31"/>
          <p:cNvSpPr/>
          <p:nvPr/>
        </p:nvSpPr>
        <p:spPr>
          <a:xfrm>
            <a:off x="8516118" y="1748605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31"/>
          <p:cNvSpPr/>
          <p:nvPr/>
        </p:nvSpPr>
        <p:spPr>
          <a:xfrm>
            <a:off x="7162799" y="4991099"/>
            <a:ext cx="2673900" cy="26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6175" y="2023950"/>
            <a:ext cx="11380027" cy="623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06275" y="4216800"/>
            <a:ext cx="9615000" cy="52940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1" name="Google Shape;361;p31"/>
          <p:cNvSpPr/>
          <p:nvPr/>
        </p:nvSpPr>
        <p:spPr>
          <a:xfrm>
            <a:off x="7410502" y="6719430"/>
            <a:ext cx="731400" cy="12162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 w="25400" cap="flat" cmpd="sng">
            <a:solidFill>
              <a:srgbClr val="08111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1"/>
          <p:cNvSpPr txBox="1"/>
          <p:nvPr/>
        </p:nvSpPr>
        <p:spPr>
          <a:xfrm>
            <a:off x="1131887" y="4262813"/>
            <a:ext cx="90534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5 – Image Archival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1"/>
          <p:cNvSpPr txBox="1"/>
          <p:nvPr/>
        </p:nvSpPr>
        <p:spPr>
          <a:xfrm>
            <a:off x="813592" y="5597417"/>
            <a:ext cx="78867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Keep Your Original Images To Reference As Needed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1"/>
          <p:cNvSpPr/>
          <p:nvPr/>
        </p:nvSpPr>
        <p:spPr>
          <a:xfrm>
            <a:off x="11202988" y="2584451"/>
            <a:ext cx="4457700" cy="2589213"/>
          </a:xfrm>
          <a:custGeom>
            <a:avLst/>
            <a:gdLst/>
            <a:ahLst/>
            <a:cxnLst/>
            <a:rect l="l" t="t" r="r" b="b"/>
            <a:pathLst>
              <a:path w="2808" h="1631" extrusionOk="0">
                <a:moveTo>
                  <a:pt x="0" y="806"/>
                </a:moveTo>
                <a:lnTo>
                  <a:pt x="1404" y="1631"/>
                </a:lnTo>
                <a:lnTo>
                  <a:pt x="2808" y="825"/>
                </a:lnTo>
                <a:lnTo>
                  <a:pt x="1404" y="0"/>
                </a:lnTo>
                <a:lnTo>
                  <a:pt x="0" y="806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9" name="Google Shape;369;p41"/>
          <p:cNvSpPr/>
          <p:nvPr/>
        </p:nvSpPr>
        <p:spPr>
          <a:xfrm>
            <a:off x="9677400" y="815976"/>
            <a:ext cx="7478713" cy="8655050"/>
          </a:xfrm>
          <a:custGeom>
            <a:avLst/>
            <a:gdLst/>
            <a:ahLst/>
            <a:cxnLst/>
            <a:rect l="l" t="t" r="r" b="b"/>
            <a:pathLst>
              <a:path w="4711" h="5452" extrusionOk="0">
                <a:moveTo>
                  <a:pt x="4230" y="3782"/>
                </a:moveTo>
                <a:lnTo>
                  <a:pt x="2365" y="4857"/>
                </a:lnTo>
                <a:lnTo>
                  <a:pt x="500" y="3801"/>
                </a:lnTo>
                <a:lnTo>
                  <a:pt x="500" y="3801"/>
                </a:lnTo>
                <a:lnTo>
                  <a:pt x="500" y="2937"/>
                </a:lnTo>
                <a:lnTo>
                  <a:pt x="961" y="3206"/>
                </a:lnTo>
                <a:lnTo>
                  <a:pt x="961" y="3532"/>
                </a:lnTo>
                <a:lnTo>
                  <a:pt x="2384" y="4338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2457"/>
                </a:lnTo>
                <a:lnTo>
                  <a:pt x="2365" y="3283"/>
                </a:lnTo>
                <a:lnTo>
                  <a:pt x="500" y="2208"/>
                </a:lnTo>
                <a:lnTo>
                  <a:pt x="500" y="1651"/>
                </a:lnTo>
                <a:lnTo>
                  <a:pt x="500" y="1651"/>
                </a:lnTo>
                <a:lnTo>
                  <a:pt x="500" y="1651"/>
                </a:lnTo>
                <a:lnTo>
                  <a:pt x="769" y="1498"/>
                </a:lnTo>
                <a:lnTo>
                  <a:pt x="2365" y="595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3782"/>
                </a:lnTo>
                <a:lnTo>
                  <a:pt x="4230" y="3782"/>
                </a:lnTo>
                <a:lnTo>
                  <a:pt x="4230" y="3782"/>
                </a:lnTo>
                <a:close/>
                <a:moveTo>
                  <a:pt x="2365" y="0"/>
                </a:moveTo>
                <a:lnTo>
                  <a:pt x="0" y="1363"/>
                </a:lnTo>
                <a:lnTo>
                  <a:pt x="0" y="4089"/>
                </a:lnTo>
                <a:lnTo>
                  <a:pt x="2365" y="5452"/>
                </a:lnTo>
                <a:lnTo>
                  <a:pt x="4711" y="4089"/>
                </a:lnTo>
                <a:lnTo>
                  <a:pt x="4711" y="1363"/>
                </a:lnTo>
                <a:lnTo>
                  <a:pt x="2365" y="0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70" name="Google Shape;370;p41"/>
          <p:cNvCxnSpPr/>
          <p:nvPr/>
        </p:nvCxnSpPr>
        <p:spPr>
          <a:xfrm>
            <a:off x="1590675" y="5173664"/>
            <a:ext cx="63325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41"/>
          <p:cNvCxnSpPr/>
          <p:nvPr/>
        </p:nvCxnSpPr>
        <p:spPr>
          <a:xfrm>
            <a:off x="849312" y="5173664"/>
            <a:ext cx="809626" cy="0"/>
          </a:xfrm>
          <a:prstGeom prst="straightConnector1">
            <a:avLst/>
          </a:prstGeom>
          <a:noFill/>
          <a:ln w="34925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2" name="Google Shape;37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7"/>
          <p:cNvSpPr txBox="1"/>
          <p:nvPr/>
        </p:nvSpPr>
        <p:spPr>
          <a:xfrm>
            <a:off x="1093034" y="524427"/>
            <a:ext cx="13199268" cy="110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92"/>
              <a:buFont typeface="Montserrat SemiBold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SAVE TO YOUR CHOICE OF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 REPOSITORY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7"/>
          <p:cNvSpPr/>
          <p:nvPr/>
        </p:nvSpPr>
        <p:spPr>
          <a:xfrm>
            <a:off x="6837363" y="3557588"/>
            <a:ext cx="4613275" cy="4392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9" name="Google Shape;379;p37"/>
          <p:cNvSpPr txBox="1"/>
          <p:nvPr/>
        </p:nvSpPr>
        <p:spPr>
          <a:xfrm>
            <a:off x="8532814" y="4245882"/>
            <a:ext cx="1157286" cy="110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Medium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37"/>
          <p:cNvSpPr txBox="1"/>
          <p:nvPr/>
        </p:nvSpPr>
        <p:spPr>
          <a:xfrm>
            <a:off x="7500939" y="6161995"/>
            <a:ext cx="1157286" cy="1101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Medium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7"/>
          <p:cNvSpPr/>
          <p:nvPr/>
        </p:nvSpPr>
        <p:spPr>
          <a:xfrm>
            <a:off x="1940405" y="1573907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3" name="Google Shape;383;p37"/>
          <p:cNvSpPr/>
          <p:nvPr/>
        </p:nvSpPr>
        <p:spPr>
          <a:xfrm>
            <a:off x="1361666" y="1573907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84" name="Google Shape;384;p37"/>
          <p:cNvGrpSpPr/>
          <p:nvPr/>
        </p:nvGrpSpPr>
        <p:grpSpPr>
          <a:xfrm>
            <a:off x="3757566" y="2848775"/>
            <a:ext cx="9769910" cy="5810238"/>
            <a:chOff x="0" y="-1108767"/>
            <a:chExt cx="9769912" cy="5810238"/>
          </a:xfrm>
        </p:grpSpPr>
        <p:sp>
          <p:nvSpPr>
            <p:cNvPr id="385" name="Google Shape;385;p37"/>
            <p:cNvSpPr/>
            <p:nvPr/>
          </p:nvSpPr>
          <p:spPr>
            <a:xfrm rot="5400000">
              <a:off x="6130766" y="-2422126"/>
              <a:ext cx="1001230" cy="62148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ACBCE">
                <a:alpha val="87843"/>
              </a:srgbClr>
            </a:solidFill>
            <a:ln w="25400" cap="flat" cmpd="sng">
              <a:solidFill>
                <a:srgbClr val="CACBCE">
                  <a:alpha val="8784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37"/>
            <p:cNvSpPr txBox="1"/>
            <p:nvPr/>
          </p:nvSpPr>
          <p:spPr>
            <a:xfrm>
              <a:off x="3512313" y="250809"/>
              <a:ext cx="6170653" cy="9457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 dirty="0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Business Central Attachment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37"/>
            <p:cNvSpPr/>
            <p:nvPr/>
          </p:nvSpPr>
          <p:spPr>
            <a:xfrm>
              <a:off x="50837" y="53665"/>
              <a:ext cx="3495865" cy="1132260"/>
            </a:xfrm>
            <a:prstGeom prst="roundRect">
              <a:avLst>
                <a:gd name="adj" fmla="val 16667"/>
              </a:avLst>
            </a:prstGeom>
            <a:solidFill>
              <a:srgbClr val="10274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37"/>
            <p:cNvSpPr txBox="1"/>
            <p:nvPr/>
          </p:nvSpPr>
          <p:spPr>
            <a:xfrm>
              <a:off x="106109" y="108937"/>
              <a:ext cx="3385321" cy="1021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114300" rIns="2286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US" sz="6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37"/>
            <p:cNvSpPr/>
            <p:nvPr/>
          </p:nvSpPr>
          <p:spPr>
            <a:xfrm rot="5400000">
              <a:off x="6092442" y="-1291887"/>
              <a:ext cx="1021716" cy="62148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ACBCE">
                <a:alpha val="87843"/>
              </a:srgbClr>
            </a:solidFill>
            <a:ln w="25400" cap="flat" cmpd="sng">
              <a:solidFill>
                <a:srgbClr val="CACBCE">
                  <a:alpha val="8784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7"/>
            <p:cNvSpPr txBox="1"/>
            <p:nvPr/>
          </p:nvSpPr>
          <p:spPr>
            <a:xfrm>
              <a:off x="3517974" y="1512361"/>
              <a:ext cx="6170653" cy="748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SharePoint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7"/>
            <p:cNvSpPr/>
            <p:nvPr/>
          </p:nvSpPr>
          <p:spPr>
            <a:xfrm>
              <a:off x="0" y="1215607"/>
              <a:ext cx="3495865" cy="1132260"/>
            </a:xfrm>
            <a:prstGeom prst="roundRect">
              <a:avLst>
                <a:gd name="adj" fmla="val 16667"/>
              </a:avLst>
            </a:prstGeom>
            <a:solidFill>
              <a:srgbClr val="10274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7"/>
            <p:cNvSpPr txBox="1"/>
            <p:nvPr/>
          </p:nvSpPr>
          <p:spPr>
            <a:xfrm>
              <a:off x="55272" y="1383423"/>
              <a:ext cx="3385321" cy="1021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114300" rIns="2286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US" sz="6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37"/>
            <p:cNvSpPr/>
            <p:nvPr/>
          </p:nvSpPr>
          <p:spPr>
            <a:xfrm rot="5400000">
              <a:off x="6093784" y="-104355"/>
              <a:ext cx="1019032" cy="62148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ACBCE">
                <a:alpha val="87843"/>
              </a:srgbClr>
            </a:solidFill>
            <a:ln w="25400" cap="flat" cmpd="sng">
              <a:solidFill>
                <a:srgbClr val="CACBCE">
                  <a:alpha val="8784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37"/>
            <p:cNvSpPr txBox="1"/>
            <p:nvPr/>
          </p:nvSpPr>
          <p:spPr>
            <a:xfrm>
              <a:off x="3512313" y="2609813"/>
              <a:ext cx="6170653" cy="81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Google Drive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37"/>
            <p:cNvSpPr/>
            <p:nvPr/>
          </p:nvSpPr>
          <p:spPr>
            <a:xfrm>
              <a:off x="0" y="2380337"/>
              <a:ext cx="3495865" cy="1132260"/>
            </a:xfrm>
            <a:prstGeom prst="roundRect">
              <a:avLst>
                <a:gd name="adj" fmla="val 16667"/>
              </a:avLst>
            </a:prstGeom>
            <a:solidFill>
              <a:srgbClr val="10274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37"/>
            <p:cNvSpPr txBox="1"/>
            <p:nvPr/>
          </p:nvSpPr>
          <p:spPr>
            <a:xfrm>
              <a:off x="55272" y="2435609"/>
              <a:ext cx="3385321" cy="1021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114300" rIns="2286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r>
                <a:rPr lang="en-US" sz="6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37"/>
            <p:cNvSpPr/>
            <p:nvPr/>
          </p:nvSpPr>
          <p:spPr>
            <a:xfrm rot="5400000">
              <a:off x="6121419" y="1056882"/>
              <a:ext cx="963761" cy="62148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ACBCE">
                <a:alpha val="87843"/>
              </a:srgbClr>
            </a:solidFill>
            <a:ln w="25400" cap="flat" cmpd="sng">
              <a:solidFill>
                <a:srgbClr val="CACBCE">
                  <a:alpha val="8784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37"/>
            <p:cNvSpPr txBox="1"/>
            <p:nvPr/>
          </p:nvSpPr>
          <p:spPr>
            <a:xfrm>
              <a:off x="3512313" y="3751130"/>
              <a:ext cx="6170653" cy="81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228600" marR="0" lvl="1" indent="-76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Citrix ShareFile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37"/>
            <p:cNvSpPr/>
            <p:nvPr/>
          </p:nvSpPr>
          <p:spPr>
            <a:xfrm>
              <a:off x="0" y="3569211"/>
              <a:ext cx="3495865" cy="1132260"/>
            </a:xfrm>
            <a:prstGeom prst="roundRect">
              <a:avLst>
                <a:gd name="adj" fmla="val 16667"/>
              </a:avLst>
            </a:prstGeom>
            <a:solidFill>
              <a:srgbClr val="10274B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37"/>
            <p:cNvSpPr txBox="1"/>
            <p:nvPr/>
          </p:nvSpPr>
          <p:spPr>
            <a:xfrm>
              <a:off x="55272" y="3624483"/>
              <a:ext cx="3385321" cy="1021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114300" rIns="2286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endPara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37"/>
            <p:cNvSpPr/>
            <p:nvPr/>
          </p:nvSpPr>
          <p:spPr>
            <a:xfrm rot="5400000">
              <a:off x="6064805" y="-3622435"/>
              <a:ext cx="1076989" cy="6214871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CACBCE">
                <a:alpha val="87843"/>
              </a:srgbClr>
            </a:solidFill>
            <a:ln w="25400" cap="flat" cmpd="sng">
              <a:solidFill>
                <a:srgbClr val="CACBCE">
                  <a:alpha val="8784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7"/>
            <p:cNvSpPr txBox="1"/>
            <p:nvPr/>
          </p:nvSpPr>
          <p:spPr>
            <a:xfrm>
              <a:off x="3599259" y="-1068645"/>
              <a:ext cx="6170653" cy="8173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28600" marR="0" lvl="1" indent="-762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Char char="•"/>
              </a:pPr>
              <a:r>
                <a:rPr lang="en-US" sz="24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Square 9 GlobalSearch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28080" y="-1108767"/>
              <a:ext cx="3495865" cy="113226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7"/>
            <p:cNvSpPr txBox="1"/>
            <p:nvPr/>
          </p:nvSpPr>
          <p:spPr>
            <a:xfrm>
              <a:off x="67082" y="-965662"/>
              <a:ext cx="3385321" cy="1021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8600" tIns="114300" rIns="2286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0"/>
                <a:buFont typeface="Arial"/>
                <a:buNone/>
              </a:pPr>
              <a:endPara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5" name="Google Shape;405;p37" descr="A blue and white hexagon with orange and white cub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98430" y="2977266"/>
            <a:ext cx="933450" cy="93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7" descr="A blue letter s on a black background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5191474" y="7740186"/>
            <a:ext cx="651667" cy="70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7" descr="A colorful triangle with black background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07309" y="6268242"/>
            <a:ext cx="1252537" cy="1252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7" descr="A blue and white 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91237" y="4124140"/>
            <a:ext cx="861728" cy="86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7" descr="A blue logo with a black background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316399" y="5247215"/>
            <a:ext cx="843447" cy="843447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37"/>
          <p:cNvSpPr txBox="1"/>
          <p:nvPr/>
        </p:nvSpPr>
        <p:spPr>
          <a:xfrm>
            <a:off x="152400" y="152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3757563" y="8800800"/>
            <a:ext cx="33852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14300" rIns="228600" bIns="114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2"/>
          <p:cNvSpPr txBox="1"/>
          <p:nvPr/>
        </p:nvSpPr>
        <p:spPr>
          <a:xfrm>
            <a:off x="512614" y="4336958"/>
            <a:ext cx="905341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Standard Investment Breakdown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2"/>
          <p:cNvSpPr txBox="1"/>
          <p:nvPr/>
        </p:nvSpPr>
        <p:spPr>
          <a:xfrm>
            <a:off x="723900" y="5387911"/>
            <a:ext cx="788670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Complete Invoice Automation at Less than .084 Per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2"/>
          <p:cNvSpPr/>
          <p:nvPr/>
        </p:nvSpPr>
        <p:spPr>
          <a:xfrm>
            <a:off x="11202988" y="2584451"/>
            <a:ext cx="4457700" cy="2589213"/>
          </a:xfrm>
          <a:custGeom>
            <a:avLst/>
            <a:gdLst/>
            <a:ahLst/>
            <a:cxnLst/>
            <a:rect l="l" t="t" r="r" b="b"/>
            <a:pathLst>
              <a:path w="2808" h="1631" extrusionOk="0">
                <a:moveTo>
                  <a:pt x="0" y="806"/>
                </a:moveTo>
                <a:lnTo>
                  <a:pt x="1404" y="1631"/>
                </a:lnTo>
                <a:lnTo>
                  <a:pt x="2808" y="825"/>
                </a:lnTo>
                <a:lnTo>
                  <a:pt x="1404" y="0"/>
                </a:lnTo>
                <a:lnTo>
                  <a:pt x="0" y="806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9" name="Google Shape;419;p42"/>
          <p:cNvSpPr/>
          <p:nvPr/>
        </p:nvSpPr>
        <p:spPr>
          <a:xfrm>
            <a:off x="9677400" y="815976"/>
            <a:ext cx="7478713" cy="8655050"/>
          </a:xfrm>
          <a:custGeom>
            <a:avLst/>
            <a:gdLst/>
            <a:ahLst/>
            <a:cxnLst/>
            <a:rect l="l" t="t" r="r" b="b"/>
            <a:pathLst>
              <a:path w="4711" h="5452" extrusionOk="0">
                <a:moveTo>
                  <a:pt x="4230" y="3782"/>
                </a:moveTo>
                <a:lnTo>
                  <a:pt x="2365" y="4857"/>
                </a:lnTo>
                <a:lnTo>
                  <a:pt x="500" y="3801"/>
                </a:lnTo>
                <a:lnTo>
                  <a:pt x="500" y="3801"/>
                </a:lnTo>
                <a:lnTo>
                  <a:pt x="500" y="2937"/>
                </a:lnTo>
                <a:lnTo>
                  <a:pt x="961" y="3206"/>
                </a:lnTo>
                <a:lnTo>
                  <a:pt x="961" y="3532"/>
                </a:lnTo>
                <a:lnTo>
                  <a:pt x="2384" y="4338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2457"/>
                </a:lnTo>
                <a:lnTo>
                  <a:pt x="2365" y="3283"/>
                </a:lnTo>
                <a:lnTo>
                  <a:pt x="500" y="2208"/>
                </a:lnTo>
                <a:lnTo>
                  <a:pt x="500" y="1651"/>
                </a:lnTo>
                <a:lnTo>
                  <a:pt x="500" y="1651"/>
                </a:lnTo>
                <a:lnTo>
                  <a:pt x="500" y="1651"/>
                </a:lnTo>
                <a:lnTo>
                  <a:pt x="769" y="1498"/>
                </a:lnTo>
                <a:lnTo>
                  <a:pt x="2365" y="595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3782"/>
                </a:lnTo>
                <a:lnTo>
                  <a:pt x="4230" y="3782"/>
                </a:lnTo>
                <a:lnTo>
                  <a:pt x="4230" y="3782"/>
                </a:lnTo>
                <a:close/>
                <a:moveTo>
                  <a:pt x="2365" y="0"/>
                </a:moveTo>
                <a:lnTo>
                  <a:pt x="0" y="1363"/>
                </a:lnTo>
                <a:lnTo>
                  <a:pt x="0" y="4089"/>
                </a:lnTo>
                <a:lnTo>
                  <a:pt x="2365" y="5452"/>
                </a:lnTo>
                <a:lnTo>
                  <a:pt x="4711" y="4089"/>
                </a:lnTo>
                <a:lnTo>
                  <a:pt x="4711" y="1363"/>
                </a:lnTo>
                <a:lnTo>
                  <a:pt x="2365" y="0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20" name="Google Shape;420;p42"/>
          <p:cNvCxnSpPr/>
          <p:nvPr/>
        </p:nvCxnSpPr>
        <p:spPr>
          <a:xfrm>
            <a:off x="1590675" y="5173664"/>
            <a:ext cx="63325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21" name="Google Shape;421;p42"/>
          <p:cNvCxnSpPr/>
          <p:nvPr/>
        </p:nvCxnSpPr>
        <p:spPr>
          <a:xfrm>
            <a:off x="849312" y="5173664"/>
            <a:ext cx="809626" cy="0"/>
          </a:xfrm>
          <a:prstGeom prst="straightConnector1">
            <a:avLst/>
          </a:prstGeom>
          <a:noFill/>
          <a:ln w="34925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22" name="Google Shape;42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3"/>
          <p:cNvSpPr txBox="1"/>
          <p:nvPr/>
        </p:nvSpPr>
        <p:spPr>
          <a:xfrm>
            <a:off x="749974" y="1077675"/>
            <a:ext cx="16502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WHAT’S INCLUDED WITH </a:t>
            </a:r>
            <a:r>
              <a:rPr lang="en-US" sz="3600" b="1" i="0" u="none" strike="noStrike" cap="none">
                <a:solidFill>
                  <a:srgbClr val="E8772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DYNAMICS 365 GLOBALAUTOMATION</a:t>
            </a:r>
            <a:endParaRPr sz="36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28" name="Google Shape;428;p43"/>
          <p:cNvSpPr txBox="1"/>
          <p:nvPr/>
        </p:nvSpPr>
        <p:spPr>
          <a:xfrm>
            <a:off x="749986" y="2327323"/>
            <a:ext cx="15045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Square 9's AI-powered intelligent information platform allows you to</a:t>
            </a:r>
            <a:r>
              <a:rPr lang="en-US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3"/>
          <p:cNvSpPr txBox="1"/>
          <p:nvPr/>
        </p:nvSpPr>
        <p:spPr>
          <a:xfrm>
            <a:off x="1088450" y="2925456"/>
            <a:ext cx="15591412" cy="6986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Invoice Transformation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Using Square 9’s powerful AI engine, invoices arriving as Scans, PDF’s, Mail Attachment or imported digital files are transformed at both the header/footer and line-item level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Data Validation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Information extracted from the transformed Invoices can be validated through confidence-based reporting and/or visual validation.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Machine Learning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Vendor Names that do not match your vendor master list can be taught to use the correct naming convention going forward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Invoice Routing and Approval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disseminate invoices to managers for payment authorization through single or multi-level approval processes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General Ledger Coding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Using a synchronized list of general ledger accounts, the users can code the invoices at either the invoice or line item-level.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Automated Payable Invoice Creation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Once the invoice is approved and coded the data is simply released to Dynamics 365 Business Central to automatically create a pending payable invoice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Archival of the Transformed Image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 With the Invoice Payable created, maintain a digital record of your invoices in the repository of your choice including the GlobalSearch IIM platform.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30" name="Google Shape;43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3"/>
          <p:cNvSpPr/>
          <p:nvPr/>
        </p:nvSpPr>
        <p:spPr>
          <a:xfrm>
            <a:off x="1481114" y="1839281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43"/>
          <p:cNvSpPr/>
          <p:nvPr/>
        </p:nvSpPr>
        <p:spPr>
          <a:xfrm>
            <a:off x="911900" y="1850523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7a44fcdc9e_0_0"/>
          <p:cNvSpPr txBox="1"/>
          <p:nvPr/>
        </p:nvSpPr>
        <p:spPr>
          <a:xfrm>
            <a:off x="1780721" y="609602"/>
            <a:ext cx="13199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92"/>
              <a:buFont typeface="Montserrat SemiBold"/>
              <a:buNone/>
            </a:pPr>
            <a:r>
              <a:rPr lang="en-US" sz="3600" b="1" i="0" u="none" strike="noStrike" cap="non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VISUALIZING THE  </a:t>
            </a:r>
            <a:r>
              <a:rPr lang="en-US" sz="3600" b="1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GLOBAL AUTOMATION </a:t>
            </a:r>
            <a:r>
              <a:rPr lang="en-US" sz="3600" b="1" i="0" u="none" strike="noStrike" cap="none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PROCESS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7a44fcdc9e_0_0"/>
          <p:cNvSpPr/>
          <p:nvPr/>
        </p:nvSpPr>
        <p:spPr>
          <a:xfrm>
            <a:off x="6837363" y="3557588"/>
            <a:ext cx="4613400" cy="4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g27a44fcdc9e_0_0"/>
          <p:cNvSpPr txBox="1"/>
          <p:nvPr/>
        </p:nvSpPr>
        <p:spPr>
          <a:xfrm>
            <a:off x="8532814" y="4245882"/>
            <a:ext cx="1157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Medium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7a44fcdc9e_0_0"/>
          <p:cNvSpPr txBox="1"/>
          <p:nvPr/>
        </p:nvSpPr>
        <p:spPr>
          <a:xfrm>
            <a:off x="9748045" y="6158820"/>
            <a:ext cx="1157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Medium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7a44fcdc9e_0_0"/>
          <p:cNvSpPr txBox="1"/>
          <p:nvPr/>
        </p:nvSpPr>
        <p:spPr>
          <a:xfrm>
            <a:off x="7500939" y="6161995"/>
            <a:ext cx="1157400" cy="11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ontserrat Medium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03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g27a44fcdc9e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7a44fcdc9e_0_0"/>
          <p:cNvSpPr/>
          <p:nvPr/>
        </p:nvSpPr>
        <p:spPr>
          <a:xfrm>
            <a:off x="8396663" y="1605807"/>
            <a:ext cx="568200" cy="100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g27a44fcdc9e_0_0"/>
          <p:cNvSpPr/>
          <p:nvPr/>
        </p:nvSpPr>
        <p:spPr>
          <a:xfrm>
            <a:off x="7844309" y="1601299"/>
            <a:ext cx="853500" cy="10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g27a44fcdc9e_0_0"/>
          <p:cNvSpPr txBox="1"/>
          <p:nvPr/>
        </p:nvSpPr>
        <p:spPr>
          <a:xfrm>
            <a:off x="3757563" y="8800800"/>
            <a:ext cx="33852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114300" rIns="228600" bIns="1143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g27a44fcdc9e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3659" y="2336812"/>
            <a:ext cx="8471959" cy="711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9"/>
          <p:cNvSpPr txBox="1"/>
          <p:nvPr/>
        </p:nvSpPr>
        <p:spPr>
          <a:xfrm>
            <a:off x="723900" y="881914"/>
            <a:ext cx="1534899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 SemiBold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PRICING FOR </a:t>
            </a:r>
            <a:r>
              <a:rPr lang="en-US" sz="2800" b="1" i="0" u="none" strike="noStrike" cap="none">
                <a:solidFill>
                  <a:srgbClr val="E8772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DYNAMICS 365 GLOBALAUTOMATION FOR BUSINESS CENTAL</a:t>
            </a:r>
            <a:endParaRPr sz="28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52" name="Google Shape;45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9"/>
          <p:cNvSpPr/>
          <p:nvPr/>
        </p:nvSpPr>
        <p:spPr>
          <a:xfrm>
            <a:off x="1481115" y="1641478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39"/>
          <p:cNvSpPr/>
          <p:nvPr/>
        </p:nvSpPr>
        <p:spPr>
          <a:xfrm>
            <a:off x="902376" y="1641478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2049440" y="7135994"/>
            <a:ext cx="13333779" cy="221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Up to 10,000 invoices per month for less than $0.084 per page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Less than $4.87 per hour to process all your Payables*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								*based on 52 forty-hour work weeks</a:t>
            </a: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56" name="Google Shape;456;p39"/>
          <p:cNvGraphicFramePr/>
          <p:nvPr/>
        </p:nvGraphicFramePr>
        <p:xfrm>
          <a:off x="2625969" y="338660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{95EAE2D2-6291-4412-B5C9-A3180520F773}</a:tableStyleId>
              </a:tblPr>
              <a:tblGrid>
                <a:gridCol w="721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Dynamics 365 GlobalAutomation for Business Central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Up to 10 Names Users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GlobalAutomation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$10,150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Dynamics 365 Data Link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Included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Annual Investment in Invoice Automation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$10,150</a:t>
                      </a:r>
                      <a:endParaRPr sz="20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7a44fcdc9e_0_40"/>
          <p:cNvSpPr txBox="1"/>
          <p:nvPr/>
        </p:nvSpPr>
        <p:spPr>
          <a:xfrm>
            <a:off x="749986" y="723899"/>
            <a:ext cx="15348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 SemiBold"/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STANDARD 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CONFIGURATION</a:t>
            </a:r>
            <a:r>
              <a:rPr lang="en-US" sz="3200" b="1" i="0" u="none" strike="noStrike" cap="none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COSTS </a:t>
            </a:r>
            <a:endParaRPr sz="32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462" name="Google Shape;462;g27a44fcdc9e_0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27a44fcdc9e_0_40"/>
          <p:cNvSpPr/>
          <p:nvPr/>
        </p:nvSpPr>
        <p:spPr>
          <a:xfrm>
            <a:off x="1481115" y="1641478"/>
            <a:ext cx="568200" cy="1002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4" name="Google Shape;464;g27a44fcdc9e_0_40"/>
          <p:cNvSpPr/>
          <p:nvPr/>
        </p:nvSpPr>
        <p:spPr>
          <a:xfrm>
            <a:off x="902376" y="1641478"/>
            <a:ext cx="853500" cy="1002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5" name="Google Shape;465;g27a44fcdc9e_0_40"/>
          <p:cNvSpPr txBox="1"/>
          <p:nvPr/>
        </p:nvSpPr>
        <p:spPr>
          <a:xfrm>
            <a:off x="2461846" y="7189135"/>
            <a:ext cx="133338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Includes standard workflow delivery and Integration with Dynamics 365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Custom Services Available at $1,750 Per Day</a:t>
            </a:r>
            <a:endParaRPr sz="2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66" name="Google Shape;466;g27a44fcdc9e_0_40"/>
          <p:cNvGraphicFramePr/>
          <p:nvPr/>
        </p:nvGraphicFramePr>
        <p:xfrm>
          <a:off x="2625969" y="3386602"/>
          <a:ext cx="12468650" cy="2764925"/>
        </p:xfrm>
        <a:graphic>
          <a:graphicData uri="http://schemas.openxmlformats.org/drawingml/2006/table">
            <a:tbl>
              <a:tblPr firstRow="1" bandRow="1">
                <a:noFill/>
                <a:tableStyleId>{95EAE2D2-6291-4412-B5C9-A3180520F773}</a:tableStyleId>
              </a:tblPr>
              <a:tblGrid>
                <a:gridCol w="859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7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Dynamics 365 GlobalAutomation for Business Central</a:t>
                      </a:r>
                      <a:endParaRPr sz="2000" u="none" strike="noStrike" cap="none"/>
                    </a:p>
                  </a:txBody>
                  <a:tcPr marL="91450" marR="91450" marT="45725" marB="457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Up to 10 Names Users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One Time Fixed Implementation Price </a:t>
                      </a:r>
                      <a:endParaRPr sz="20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$4,500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9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Dynamics 365 Data Link Configuration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INCLUDED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Total Cost for Delivery and Configuration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1" u="none" strike="noStrike" cap="none"/>
                        <a:t>$4,500</a:t>
                      </a:r>
                      <a:endParaRPr sz="1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94B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0"/>
          <p:cNvSpPr txBox="1"/>
          <p:nvPr/>
        </p:nvSpPr>
        <p:spPr>
          <a:xfrm>
            <a:off x="708382" y="5334889"/>
            <a:ext cx="846137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QUESTIONS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0"/>
          <p:cNvSpPr/>
          <p:nvPr/>
        </p:nvSpPr>
        <p:spPr>
          <a:xfrm>
            <a:off x="11202988" y="2584451"/>
            <a:ext cx="4457700" cy="2589213"/>
          </a:xfrm>
          <a:custGeom>
            <a:avLst/>
            <a:gdLst/>
            <a:ahLst/>
            <a:cxnLst/>
            <a:rect l="l" t="t" r="r" b="b"/>
            <a:pathLst>
              <a:path w="2808" h="1631" extrusionOk="0">
                <a:moveTo>
                  <a:pt x="0" y="806"/>
                </a:moveTo>
                <a:lnTo>
                  <a:pt x="1404" y="1631"/>
                </a:lnTo>
                <a:lnTo>
                  <a:pt x="2808" y="825"/>
                </a:lnTo>
                <a:lnTo>
                  <a:pt x="1404" y="0"/>
                </a:lnTo>
                <a:lnTo>
                  <a:pt x="0" y="806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3" name="Google Shape;473;p40"/>
          <p:cNvSpPr/>
          <p:nvPr/>
        </p:nvSpPr>
        <p:spPr>
          <a:xfrm>
            <a:off x="9677400" y="815976"/>
            <a:ext cx="7478713" cy="8655050"/>
          </a:xfrm>
          <a:custGeom>
            <a:avLst/>
            <a:gdLst/>
            <a:ahLst/>
            <a:cxnLst/>
            <a:rect l="l" t="t" r="r" b="b"/>
            <a:pathLst>
              <a:path w="4711" h="5452" extrusionOk="0">
                <a:moveTo>
                  <a:pt x="4230" y="3782"/>
                </a:moveTo>
                <a:lnTo>
                  <a:pt x="2365" y="4857"/>
                </a:lnTo>
                <a:lnTo>
                  <a:pt x="500" y="3801"/>
                </a:lnTo>
                <a:lnTo>
                  <a:pt x="500" y="3801"/>
                </a:lnTo>
                <a:lnTo>
                  <a:pt x="500" y="2937"/>
                </a:lnTo>
                <a:lnTo>
                  <a:pt x="961" y="3206"/>
                </a:lnTo>
                <a:lnTo>
                  <a:pt x="961" y="3532"/>
                </a:lnTo>
                <a:lnTo>
                  <a:pt x="2384" y="4338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2457"/>
                </a:lnTo>
                <a:lnTo>
                  <a:pt x="2365" y="3283"/>
                </a:lnTo>
                <a:lnTo>
                  <a:pt x="500" y="2208"/>
                </a:lnTo>
                <a:lnTo>
                  <a:pt x="500" y="1651"/>
                </a:lnTo>
                <a:lnTo>
                  <a:pt x="500" y="1651"/>
                </a:lnTo>
                <a:lnTo>
                  <a:pt x="500" y="1651"/>
                </a:lnTo>
                <a:lnTo>
                  <a:pt x="769" y="1498"/>
                </a:lnTo>
                <a:lnTo>
                  <a:pt x="2365" y="595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3782"/>
                </a:lnTo>
                <a:lnTo>
                  <a:pt x="4230" y="3782"/>
                </a:lnTo>
                <a:lnTo>
                  <a:pt x="4230" y="3782"/>
                </a:lnTo>
                <a:close/>
                <a:moveTo>
                  <a:pt x="2365" y="0"/>
                </a:moveTo>
                <a:lnTo>
                  <a:pt x="0" y="1363"/>
                </a:lnTo>
                <a:lnTo>
                  <a:pt x="0" y="4089"/>
                </a:lnTo>
                <a:lnTo>
                  <a:pt x="2365" y="5452"/>
                </a:lnTo>
                <a:lnTo>
                  <a:pt x="4711" y="4089"/>
                </a:lnTo>
                <a:lnTo>
                  <a:pt x="4711" y="1363"/>
                </a:lnTo>
                <a:lnTo>
                  <a:pt x="2365" y="0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474" name="Google Shape;474;p40"/>
          <p:cNvCxnSpPr/>
          <p:nvPr/>
        </p:nvCxnSpPr>
        <p:spPr>
          <a:xfrm>
            <a:off x="1464066" y="6544359"/>
            <a:ext cx="63325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75" name="Google Shape;475;p40"/>
          <p:cNvCxnSpPr/>
          <p:nvPr/>
        </p:nvCxnSpPr>
        <p:spPr>
          <a:xfrm>
            <a:off x="808038" y="6544359"/>
            <a:ext cx="809626" cy="0"/>
          </a:xfrm>
          <a:prstGeom prst="straightConnector1">
            <a:avLst/>
          </a:prstGeom>
          <a:noFill/>
          <a:ln w="34925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76" name="Google Shape;47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0" descr="A white question mark on a black backgroun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08282" y="4157670"/>
            <a:ext cx="1554403" cy="1998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5917" y="3560438"/>
            <a:ext cx="3940749" cy="113745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3"/>
          <p:cNvSpPr txBox="1"/>
          <p:nvPr/>
        </p:nvSpPr>
        <p:spPr>
          <a:xfrm>
            <a:off x="985917" y="4953521"/>
            <a:ext cx="5947349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8800"/>
              <a:buFont typeface="Montserrat SemiBold"/>
              <a:buNone/>
            </a:pPr>
            <a:r>
              <a:rPr lang="en-US" sz="88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THANK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8800"/>
              <a:buFont typeface="Montserrat SemiBold"/>
              <a:buNone/>
            </a:pPr>
            <a:r>
              <a:rPr lang="en-US" sz="88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YOU</a:t>
            </a:r>
            <a:endParaRPr sz="88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84" name="Google Shape;484;p13"/>
          <p:cNvSpPr/>
          <p:nvPr/>
        </p:nvSpPr>
        <p:spPr>
          <a:xfrm>
            <a:off x="9144000" y="-21005"/>
            <a:ext cx="9144000" cy="103080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Montserrat"/>
              <a:buNone/>
            </a:pPr>
            <a:endParaRPr sz="27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13"/>
          <p:cNvSpPr/>
          <p:nvPr/>
        </p:nvSpPr>
        <p:spPr>
          <a:xfrm>
            <a:off x="8318500" y="1502843"/>
            <a:ext cx="1651000" cy="1651000"/>
          </a:xfrm>
          <a:prstGeom prst="ellipse">
            <a:avLst/>
          </a:prstGeom>
          <a:solidFill>
            <a:srgbClr val="1B39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13"/>
          <p:cNvSpPr txBox="1"/>
          <p:nvPr/>
        </p:nvSpPr>
        <p:spPr>
          <a:xfrm>
            <a:off x="10401298" y="1599762"/>
            <a:ext cx="72009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Light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Office 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3"/>
          <p:cNvSpPr txBox="1"/>
          <p:nvPr/>
        </p:nvSpPr>
        <p:spPr>
          <a:xfrm>
            <a:off x="10401298" y="2102818"/>
            <a:ext cx="720090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127 Church Street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New Haven, CT 06510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3"/>
          <p:cNvSpPr/>
          <p:nvPr/>
        </p:nvSpPr>
        <p:spPr>
          <a:xfrm>
            <a:off x="8318500" y="4296268"/>
            <a:ext cx="1651000" cy="1651000"/>
          </a:xfrm>
          <a:prstGeom prst="ellipse">
            <a:avLst/>
          </a:prstGeom>
          <a:solidFill>
            <a:srgbClr val="1B39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9" name="Google Shape;489;p13"/>
          <p:cNvSpPr txBox="1"/>
          <p:nvPr/>
        </p:nvSpPr>
        <p:spPr>
          <a:xfrm>
            <a:off x="10401297" y="4584983"/>
            <a:ext cx="72009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Light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E-mail Address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3"/>
          <p:cNvSpPr txBox="1"/>
          <p:nvPr/>
        </p:nvSpPr>
        <p:spPr>
          <a:xfrm>
            <a:off x="10401297" y="5135333"/>
            <a:ext cx="72009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info@square-9.com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3"/>
          <p:cNvSpPr/>
          <p:nvPr/>
        </p:nvSpPr>
        <p:spPr>
          <a:xfrm>
            <a:off x="8318500" y="7089693"/>
            <a:ext cx="1651000" cy="1651000"/>
          </a:xfrm>
          <a:prstGeom prst="ellipse">
            <a:avLst/>
          </a:prstGeom>
          <a:solidFill>
            <a:srgbClr val="1B39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2" name="Google Shape;492;p13"/>
          <p:cNvSpPr txBox="1"/>
          <p:nvPr/>
        </p:nvSpPr>
        <p:spPr>
          <a:xfrm>
            <a:off x="10401298" y="7404123"/>
            <a:ext cx="72009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 Light"/>
              <a:buNone/>
            </a:pPr>
            <a:r>
              <a:rPr lang="en-US" sz="2400" b="0" i="0" u="none" strike="noStrike" cap="none">
                <a:solidFill>
                  <a:srgbClr val="FFFFFF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Website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3"/>
          <p:cNvSpPr txBox="1"/>
          <p:nvPr/>
        </p:nvSpPr>
        <p:spPr>
          <a:xfrm>
            <a:off x="10401298" y="7903044"/>
            <a:ext cx="72009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square-9.com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13" descr="Envelope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23960" y="4704762"/>
            <a:ext cx="840080" cy="84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3" descr="Earth globe: Americas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3960" y="7495153"/>
            <a:ext cx="840081" cy="840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3" descr="Marker with solid fi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86800" y="187114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 txBox="1"/>
          <p:nvPr/>
        </p:nvSpPr>
        <p:spPr>
          <a:xfrm>
            <a:off x="1269593" y="2205989"/>
            <a:ext cx="1552211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6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Dynamics 365 GlobalAutomation for Business Central?</a:t>
            </a:r>
            <a:endParaRPr sz="36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7440500" y="3464450"/>
            <a:ext cx="86868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GlobalAutomation combines AI driven data extraction and Accounts Payable Automation to intelligently create Vendor Invoices in Dynamics 365 Business Central without the need for manual data entry.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"/>
          <p:cNvSpPr/>
          <p:nvPr/>
        </p:nvSpPr>
        <p:spPr>
          <a:xfrm>
            <a:off x="2170651" y="1727920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601437" y="1727920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3" descr="A blue background with white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1619" y="5833430"/>
            <a:ext cx="10164762" cy="3475133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 flipH="1">
            <a:off x="9867900" y="0"/>
            <a:ext cx="8420100" cy="10287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78626" t="-5211" r="-24626" b="-5205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8"/>
          <p:cNvSpPr/>
          <p:nvPr/>
        </p:nvSpPr>
        <p:spPr>
          <a:xfrm>
            <a:off x="1473682" y="1242632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894943" y="1242632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894943" y="1699118"/>
            <a:ext cx="8420100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Font typeface="Montserrat SemiBold"/>
              <a:buNone/>
            </a:pPr>
            <a:r>
              <a:rPr lang="en-US" sz="54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Unique </a:t>
            </a:r>
            <a:r>
              <a:rPr lang="en-US" sz="5400" b="1" i="0" u="none" strike="noStrike" cap="none">
                <a:solidFill>
                  <a:srgbClr val="E8772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Benefits </a:t>
            </a:r>
            <a:r>
              <a:rPr lang="en-US" sz="5400" b="1" i="0" u="none" strike="noStrike" cap="none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of GlobalAutomation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5400"/>
              <a:buFont typeface="Montserrat SemiBold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723950" y="4025050"/>
            <a:ext cx="8420100" cy="7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Delivers highly accurate AI Driven data extraction of invoice and receipt fields to eliminate the need for manual data entry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Includes full business process automation platform to manage the validation and approval routing  of invoices throughout your organization</a:t>
            </a:r>
            <a:endParaRPr sz="2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Incorporates a no-code integration platform for Dynamics 365 Business Central which allows for the free flow of information between your applications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58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Char char="•"/>
            </a:pPr>
            <a:r>
              <a:rPr lang="en-US" sz="23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Combines the best of Intelligent Information Management with Account Payable Automation so you can expand your digital transformation strategy company wide.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b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9" name="Google Shape;15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 txBox="1"/>
          <p:nvPr/>
        </p:nvSpPr>
        <p:spPr>
          <a:xfrm>
            <a:off x="598373" y="4078243"/>
            <a:ext cx="893206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</a:pPr>
            <a:r>
              <a:rPr lang="en-US" sz="48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The Five Steps to Efficiency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622300" y="5520965"/>
            <a:ext cx="1058068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How GlobalAutomation Transforms Your Payables Process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/>
          <p:nvPr/>
        </p:nvSpPr>
        <p:spPr>
          <a:xfrm>
            <a:off x="11202988" y="2584451"/>
            <a:ext cx="4457700" cy="2589213"/>
          </a:xfrm>
          <a:custGeom>
            <a:avLst/>
            <a:gdLst/>
            <a:ahLst/>
            <a:cxnLst/>
            <a:rect l="l" t="t" r="r" b="b"/>
            <a:pathLst>
              <a:path w="2808" h="1631" extrusionOk="0">
                <a:moveTo>
                  <a:pt x="0" y="806"/>
                </a:moveTo>
                <a:lnTo>
                  <a:pt x="1404" y="1631"/>
                </a:lnTo>
                <a:lnTo>
                  <a:pt x="2808" y="825"/>
                </a:lnTo>
                <a:lnTo>
                  <a:pt x="1404" y="0"/>
                </a:lnTo>
                <a:lnTo>
                  <a:pt x="0" y="806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8"/>
          <p:cNvSpPr/>
          <p:nvPr/>
        </p:nvSpPr>
        <p:spPr>
          <a:xfrm>
            <a:off x="9677400" y="815976"/>
            <a:ext cx="7478713" cy="8655050"/>
          </a:xfrm>
          <a:custGeom>
            <a:avLst/>
            <a:gdLst/>
            <a:ahLst/>
            <a:cxnLst/>
            <a:rect l="l" t="t" r="r" b="b"/>
            <a:pathLst>
              <a:path w="4711" h="5452" extrusionOk="0">
                <a:moveTo>
                  <a:pt x="4230" y="3782"/>
                </a:moveTo>
                <a:lnTo>
                  <a:pt x="2365" y="4857"/>
                </a:lnTo>
                <a:lnTo>
                  <a:pt x="500" y="3801"/>
                </a:lnTo>
                <a:lnTo>
                  <a:pt x="500" y="3801"/>
                </a:lnTo>
                <a:lnTo>
                  <a:pt x="500" y="2937"/>
                </a:lnTo>
                <a:lnTo>
                  <a:pt x="961" y="3206"/>
                </a:lnTo>
                <a:lnTo>
                  <a:pt x="961" y="3532"/>
                </a:lnTo>
                <a:lnTo>
                  <a:pt x="2384" y="4338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2457"/>
                </a:lnTo>
                <a:lnTo>
                  <a:pt x="2365" y="3283"/>
                </a:lnTo>
                <a:lnTo>
                  <a:pt x="500" y="2208"/>
                </a:lnTo>
                <a:lnTo>
                  <a:pt x="500" y="1651"/>
                </a:lnTo>
                <a:lnTo>
                  <a:pt x="500" y="1651"/>
                </a:lnTo>
                <a:lnTo>
                  <a:pt x="500" y="1651"/>
                </a:lnTo>
                <a:lnTo>
                  <a:pt x="769" y="1498"/>
                </a:lnTo>
                <a:lnTo>
                  <a:pt x="2365" y="595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3782"/>
                </a:lnTo>
                <a:lnTo>
                  <a:pt x="4230" y="3782"/>
                </a:lnTo>
                <a:lnTo>
                  <a:pt x="4230" y="3782"/>
                </a:lnTo>
                <a:close/>
                <a:moveTo>
                  <a:pt x="2365" y="0"/>
                </a:moveTo>
                <a:lnTo>
                  <a:pt x="0" y="1363"/>
                </a:lnTo>
                <a:lnTo>
                  <a:pt x="0" y="4089"/>
                </a:lnTo>
                <a:lnTo>
                  <a:pt x="2365" y="5452"/>
                </a:lnTo>
                <a:lnTo>
                  <a:pt x="4711" y="4089"/>
                </a:lnTo>
                <a:lnTo>
                  <a:pt x="4711" y="1363"/>
                </a:lnTo>
                <a:lnTo>
                  <a:pt x="2365" y="0"/>
                </a:lnTo>
                <a:close/>
              </a:path>
            </a:pathLst>
          </a:custGeom>
          <a:solidFill>
            <a:schemeClr val="lt1">
              <a:alpha val="745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68" name="Google Shape;168;p28"/>
          <p:cNvCxnSpPr/>
          <p:nvPr/>
        </p:nvCxnSpPr>
        <p:spPr>
          <a:xfrm>
            <a:off x="1590675" y="5173664"/>
            <a:ext cx="6332537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9" name="Google Shape;169;p28"/>
          <p:cNvCxnSpPr/>
          <p:nvPr/>
        </p:nvCxnSpPr>
        <p:spPr>
          <a:xfrm>
            <a:off x="849312" y="5173664"/>
            <a:ext cx="809626" cy="0"/>
          </a:xfrm>
          <a:prstGeom prst="straightConnector1">
            <a:avLst/>
          </a:prstGeom>
          <a:noFill/>
          <a:ln w="34925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/>
          <p:nvPr/>
        </p:nvSpPr>
        <p:spPr>
          <a:xfrm>
            <a:off x="749986" y="680586"/>
            <a:ext cx="15348996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 SemiBold"/>
              <a:buNone/>
            </a:pPr>
            <a:r>
              <a:rPr lang="en-US" sz="48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Five Steps to </a:t>
            </a:r>
            <a:r>
              <a:rPr lang="en-US" sz="4800" b="1" i="0" u="none" strike="noStrike" cap="none">
                <a:solidFill>
                  <a:srgbClr val="E8772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Efficiency</a:t>
            </a:r>
            <a:r>
              <a:rPr lang="en-US" sz="48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sz="48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76" name="Google Shape;176;p27"/>
          <p:cNvSpPr txBox="1"/>
          <p:nvPr/>
        </p:nvSpPr>
        <p:spPr>
          <a:xfrm>
            <a:off x="749986" y="1959693"/>
            <a:ext cx="1504563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GlobalAutomation Goes Far Beyond Just Intelligent Data Extraction with a complete solution for Accounts Payable Automation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/>
          <p:nvPr/>
        </p:nvSpPr>
        <p:spPr>
          <a:xfrm>
            <a:off x="1481115" y="1641478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902376" y="1641478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0" name="Google Shape;180;p27"/>
          <p:cNvGrpSpPr/>
          <p:nvPr/>
        </p:nvGrpSpPr>
        <p:grpSpPr>
          <a:xfrm>
            <a:off x="902366" y="3127150"/>
            <a:ext cx="16305976" cy="6694598"/>
            <a:chOff x="208735" y="87217"/>
            <a:chExt cx="15519155" cy="6694598"/>
          </a:xfrm>
        </p:grpSpPr>
        <p:sp>
          <p:nvSpPr>
            <p:cNvPr id="181" name="Google Shape;181;p27"/>
            <p:cNvSpPr/>
            <p:nvPr/>
          </p:nvSpPr>
          <p:spPr>
            <a:xfrm>
              <a:off x="218172" y="87217"/>
              <a:ext cx="15509718" cy="16981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D1D3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7"/>
            <p:cNvSpPr txBox="1"/>
            <p:nvPr/>
          </p:nvSpPr>
          <p:spPr>
            <a:xfrm>
              <a:off x="218172" y="511757"/>
              <a:ext cx="15085178" cy="84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254000" bIns="269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Image Transformation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7"/>
            <p:cNvSpPr/>
            <p:nvPr/>
          </p:nvSpPr>
          <p:spPr>
            <a:xfrm>
              <a:off x="208735" y="1299232"/>
              <a:ext cx="2544166" cy="31180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1027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7"/>
            <p:cNvSpPr txBox="1"/>
            <p:nvPr/>
          </p:nvSpPr>
          <p:spPr>
            <a:xfrm>
              <a:off x="208735" y="1299232"/>
              <a:ext cx="2544166" cy="3118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Paper, Image, PDF, or digital records  are transformed into usable information through AI-Driven data extraction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7"/>
            <p:cNvSpPr/>
            <p:nvPr/>
          </p:nvSpPr>
          <p:spPr>
            <a:xfrm>
              <a:off x="2793287" y="653489"/>
              <a:ext cx="12517394" cy="16981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B52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7"/>
            <p:cNvSpPr txBox="1"/>
            <p:nvPr/>
          </p:nvSpPr>
          <p:spPr>
            <a:xfrm>
              <a:off x="2793287" y="1078029"/>
              <a:ext cx="12092854" cy="84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254000" bIns="269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Validation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7"/>
            <p:cNvSpPr/>
            <p:nvPr/>
          </p:nvSpPr>
          <p:spPr>
            <a:xfrm>
              <a:off x="2726942" y="1947634"/>
              <a:ext cx="2780094" cy="31180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1027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7"/>
            <p:cNvSpPr txBox="1"/>
            <p:nvPr/>
          </p:nvSpPr>
          <p:spPr>
            <a:xfrm>
              <a:off x="2726942" y="1947634"/>
              <a:ext cx="2780094" cy="3118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User validation of the extracted data  is performed for QA using confidence- based reporting of the extracted information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7"/>
            <p:cNvSpPr/>
            <p:nvPr/>
          </p:nvSpPr>
          <p:spPr>
            <a:xfrm>
              <a:off x="5487217" y="1219760"/>
              <a:ext cx="9287440" cy="16981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D93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7"/>
            <p:cNvSpPr txBox="1"/>
            <p:nvPr/>
          </p:nvSpPr>
          <p:spPr>
            <a:xfrm>
              <a:off x="5487217" y="1644300"/>
              <a:ext cx="8862900" cy="84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254000" bIns="269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Approval Routing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7"/>
            <p:cNvSpPr/>
            <p:nvPr/>
          </p:nvSpPr>
          <p:spPr>
            <a:xfrm>
              <a:off x="5450497" y="2500779"/>
              <a:ext cx="2531605" cy="31180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1027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7"/>
            <p:cNvSpPr txBox="1"/>
            <p:nvPr/>
          </p:nvSpPr>
          <p:spPr>
            <a:xfrm>
              <a:off x="5450497" y="2500779"/>
              <a:ext cx="2531605" cy="3118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digitized image is  assigned to the appropriate manager for  approval and General Ledger assignment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7"/>
            <p:cNvSpPr/>
            <p:nvPr/>
          </p:nvSpPr>
          <p:spPr>
            <a:xfrm>
              <a:off x="7996308" y="1786032"/>
              <a:ext cx="6428333" cy="16981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8D93A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7"/>
            <p:cNvSpPr txBox="1"/>
            <p:nvPr/>
          </p:nvSpPr>
          <p:spPr>
            <a:xfrm>
              <a:off x="7996308" y="2210572"/>
              <a:ext cx="6003793" cy="84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254000" bIns="269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 Release to Business Central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7"/>
            <p:cNvSpPr/>
            <p:nvPr/>
          </p:nvSpPr>
          <p:spPr>
            <a:xfrm>
              <a:off x="8033052" y="3066957"/>
              <a:ext cx="2544921" cy="31180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1027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7"/>
            <p:cNvSpPr txBox="1"/>
            <p:nvPr/>
          </p:nvSpPr>
          <p:spPr>
            <a:xfrm>
              <a:off x="8033052" y="3066957"/>
              <a:ext cx="2544921" cy="31180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approved invoices is routed back to Accounts Payable who releases invoice data to Business Central to automatically create the payable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7"/>
            <p:cNvSpPr/>
            <p:nvPr/>
          </p:nvSpPr>
          <p:spPr>
            <a:xfrm>
              <a:off x="10531773" y="2352304"/>
              <a:ext cx="3515307" cy="169816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3B527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7"/>
            <p:cNvSpPr txBox="1"/>
            <p:nvPr/>
          </p:nvSpPr>
          <p:spPr>
            <a:xfrm>
              <a:off x="10531773" y="2776844"/>
              <a:ext cx="3090767" cy="849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254000" bIns="2695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n-US" sz="26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Image Archival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7"/>
            <p:cNvSpPr/>
            <p:nvPr/>
          </p:nvSpPr>
          <p:spPr>
            <a:xfrm>
              <a:off x="10508205" y="3643955"/>
              <a:ext cx="2683301" cy="311809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rgbClr val="10274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7"/>
            <p:cNvSpPr txBox="1"/>
            <p:nvPr/>
          </p:nvSpPr>
          <p:spPr>
            <a:xfrm>
              <a:off x="10503500" y="3663615"/>
              <a:ext cx="2846647" cy="31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The invoice image is released to GlobalSearch and as an attachment in Business Central. Optional repositories are also available. (Google Drive, Citrix Sharefile, SharePoint) </a:t>
              </a:r>
              <a:endPara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7642c9d0c9_0_5"/>
          <p:cNvSpPr txBox="1"/>
          <p:nvPr/>
        </p:nvSpPr>
        <p:spPr>
          <a:xfrm>
            <a:off x="182249" y="4291775"/>
            <a:ext cx="97098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1 - AI Driven Image Transformation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27642c9d0c9_0_5"/>
          <p:cNvSpPr txBox="1"/>
          <p:nvPr/>
        </p:nvSpPr>
        <p:spPr>
          <a:xfrm>
            <a:off x="849312" y="5702595"/>
            <a:ext cx="78867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All Accounts Payable automation begins with the accurate extraction of invoice information 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27642c9d0c9_0_5"/>
          <p:cNvSpPr/>
          <p:nvPr/>
        </p:nvSpPr>
        <p:spPr>
          <a:xfrm>
            <a:off x="11202988" y="2584451"/>
            <a:ext cx="4457700" cy="2589212"/>
          </a:xfrm>
          <a:custGeom>
            <a:avLst/>
            <a:gdLst/>
            <a:ahLst/>
            <a:cxnLst/>
            <a:rect l="l" t="t" r="r" b="b"/>
            <a:pathLst>
              <a:path w="2808" h="1631" extrusionOk="0">
                <a:moveTo>
                  <a:pt x="0" y="806"/>
                </a:moveTo>
                <a:lnTo>
                  <a:pt x="1404" y="1631"/>
                </a:lnTo>
                <a:lnTo>
                  <a:pt x="2808" y="825"/>
                </a:lnTo>
                <a:lnTo>
                  <a:pt x="1404" y="0"/>
                </a:lnTo>
                <a:lnTo>
                  <a:pt x="0" y="806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8" name="Google Shape;208;g27642c9d0c9_0_5"/>
          <p:cNvSpPr/>
          <p:nvPr/>
        </p:nvSpPr>
        <p:spPr>
          <a:xfrm>
            <a:off x="9677400" y="815976"/>
            <a:ext cx="7478713" cy="8655050"/>
          </a:xfrm>
          <a:custGeom>
            <a:avLst/>
            <a:gdLst/>
            <a:ahLst/>
            <a:cxnLst/>
            <a:rect l="l" t="t" r="r" b="b"/>
            <a:pathLst>
              <a:path w="4711" h="5452" extrusionOk="0">
                <a:moveTo>
                  <a:pt x="4230" y="3782"/>
                </a:moveTo>
                <a:lnTo>
                  <a:pt x="2365" y="4857"/>
                </a:lnTo>
                <a:lnTo>
                  <a:pt x="500" y="3801"/>
                </a:lnTo>
                <a:lnTo>
                  <a:pt x="500" y="3801"/>
                </a:lnTo>
                <a:lnTo>
                  <a:pt x="500" y="2937"/>
                </a:lnTo>
                <a:lnTo>
                  <a:pt x="961" y="3206"/>
                </a:lnTo>
                <a:lnTo>
                  <a:pt x="961" y="3532"/>
                </a:lnTo>
                <a:lnTo>
                  <a:pt x="2384" y="4338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2457"/>
                </a:lnTo>
                <a:lnTo>
                  <a:pt x="2365" y="3283"/>
                </a:lnTo>
                <a:lnTo>
                  <a:pt x="500" y="2208"/>
                </a:lnTo>
                <a:lnTo>
                  <a:pt x="500" y="1651"/>
                </a:lnTo>
                <a:lnTo>
                  <a:pt x="500" y="1651"/>
                </a:lnTo>
                <a:lnTo>
                  <a:pt x="500" y="1651"/>
                </a:lnTo>
                <a:lnTo>
                  <a:pt x="769" y="1498"/>
                </a:lnTo>
                <a:lnTo>
                  <a:pt x="2365" y="595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3782"/>
                </a:lnTo>
                <a:lnTo>
                  <a:pt x="4230" y="3782"/>
                </a:lnTo>
                <a:lnTo>
                  <a:pt x="4230" y="3782"/>
                </a:lnTo>
                <a:close/>
                <a:moveTo>
                  <a:pt x="2365" y="0"/>
                </a:moveTo>
                <a:lnTo>
                  <a:pt x="0" y="1363"/>
                </a:lnTo>
                <a:lnTo>
                  <a:pt x="0" y="4089"/>
                </a:lnTo>
                <a:lnTo>
                  <a:pt x="2365" y="5452"/>
                </a:lnTo>
                <a:lnTo>
                  <a:pt x="4711" y="4089"/>
                </a:lnTo>
                <a:lnTo>
                  <a:pt x="4711" y="1363"/>
                </a:lnTo>
                <a:lnTo>
                  <a:pt x="2365" y="0"/>
                </a:lnTo>
                <a:close/>
              </a:path>
            </a:pathLst>
          </a:custGeom>
          <a:solidFill>
            <a:schemeClr val="lt1">
              <a:alpha val="784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09" name="Google Shape;209;g27642c9d0c9_0_5"/>
          <p:cNvCxnSpPr/>
          <p:nvPr/>
        </p:nvCxnSpPr>
        <p:spPr>
          <a:xfrm>
            <a:off x="1590675" y="5173664"/>
            <a:ext cx="633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0" name="Google Shape;210;g27642c9d0c9_0_5"/>
          <p:cNvCxnSpPr/>
          <p:nvPr/>
        </p:nvCxnSpPr>
        <p:spPr>
          <a:xfrm>
            <a:off x="849312" y="5173664"/>
            <a:ext cx="809700" cy="0"/>
          </a:xfrm>
          <a:prstGeom prst="straightConnector1">
            <a:avLst/>
          </a:prstGeom>
          <a:noFill/>
          <a:ln w="34925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1" name="Google Shape;211;g27642c9d0c9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/>
          <p:nvPr/>
        </p:nvSpPr>
        <p:spPr>
          <a:xfrm>
            <a:off x="1528059" y="3180308"/>
            <a:ext cx="4724400" cy="696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25450" marR="0" lvl="0" indent="-28575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Invoice Date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Invoice Number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Invoice Taxpayer ID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Customer Number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Account Number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Vendor Name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Vendor Address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Vendor Phone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Vendor Website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Receiver Name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Receiver Address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Receiver Phone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Order Date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Due Date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2286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200"/>
              <a:buFont typeface="Roboto"/>
              <a:buNone/>
            </a:pPr>
            <a:endParaRPr sz="21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8" name="Google Shape;218;p29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40716" y="3760347"/>
            <a:ext cx="4207314" cy="5095141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 txBox="1"/>
          <p:nvPr/>
        </p:nvSpPr>
        <p:spPr>
          <a:xfrm>
            <a:off x="902376" y="2168671"/>
            <a:ext cx="1504563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Let Highly Accurate AI Eliminate the Need for Manual Data Entry</a:t>
            </a:r>
            <a:r>
              <a:rPr lang="en-US" sz="32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 txBox="1"/>
          <p:nvPr/>
        </p:nvSpPr>
        <p:spPr>
          <a:xfrm>
            <a:off x="750697" y="809507"/>
            <a:ext cx="1534899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00"/>
              <a:buFont typeface="Montserrat SemiBold"/>
              <a:buNone/>
            </a:pPr>
            <a:r>
              <a:rPr lang="en-US" sz="4000" b="1" i="0" u="none" strike="noStrike" cap="none">
                <a:solidFill>
                  <a:srgbClr val="13294B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ELIMINATING THE NEEED FOR </a:t>
            </a:r>
            <a:r>
              <a:rPr lang="en-US" sz="4000" b="1" i="0" u="none" strike="noStrike" cap="none">
                <a:solidFill>
                  <a:srgbClr val="E8772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DATA ENTRY  </a:t>
            </a:r>
            <a:endParaRPr sz="4000" b="1" i="0" u="none" strike="noStrike" cap="none">
              <a:solidFill>
                <a:srgbClr val="E8772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1481115" y="1641478"/>
            <a:ext cx="568325" cy="10029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9"/>
          <p:cNvSpPr/>
          <p:nvPr/>
        </p:nvSpPr>
        <p:spPr>
          <a:xfrm>
            <a:off x="902376" y="1641478"/>
            <a:ext cx="853377" cy="10029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3" name="Google Shape;22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69310" y="516353"/>
            <a:ext cx="1767993" cy="51210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9"/>
          <p:cNvSpPr txBox="1"/>
          <p:nvPr/>
        </p:nvSpPr>
        <p:spPr>
          <a:xfrm>
            <a:off x="6062995" y="3180308"/>
            <a:ext cx="4724400" cy="6100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5450" marR="0" lvl="0" indent="-285750" algn="l" rtl="0">
              <a:lnSpc>
                <a:spcPct val="160000"/>
              </a:lnSpc>
              <a:spcBef>
                <a:spcPts val="120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Delivery Date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PO Number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Terms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Total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Amount Due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Amount Paid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Subtotal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Tax Amount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Service Charge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Tip Amount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Prior Balance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Discount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C34"/>
              </a:buClr>
              <a:buSzPts val="1400"/>
              <a:buFont typeface="Noto Sans Symbols"/>
              <a:buChar char="▪"/>
            </a:pPr>
            <a:r>
              <a:rPr lang="en-US" sz="1800" b="0" i="0" u="none" strike="noStrike" cap="none">
                <a:solidFill>
                  <a:srgbClr val="000C34"/>
                </a:solidFill>
                <a:highlight>
                  <a:srgbClr val="FEFEFE"/>
                </a:highlight>
                <a:latin typeface="Montserrat"/>
                <a:ea typeface="Montserrat"/>
                <a:cs typeface="Montserrat"/>
                <a:sym typeface="Montserrat"/>
              </a:rPr>
              <a:t>Shipping </a:t>
            </a:r>
            <a:endParaRPr sz="1800" b="0" i="0" u="none" strike="noStrike" cap="none">
              <a:solidFill>
                <a:srgbClr val="000C34"/>
              </a:solidFill>
              <a:highlight>
                <a:srgbClr val="FEFEFE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78c8cfcd8d_0_0"/>
          <p:cNvSpPr txBox="1"/>
          <p:nvPr/>
        </p:nvSpPr>
        <p:spPr>
          <a:xfrm>
            <a:off x="745206" y="4261260"/>
            <a:ext cx="846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</a:pPr>
            <a:r>
              <a:rPr lang="en-US" sz="36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Step 2  - Data Validation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78c8cfcd8d_0_0"/>
          <p:cNvSpPr txBox="1"/>
          <p:nvPr/>
        </p:nvSpPr>
        <p:spPr>
          <a:xfrm>
            <a:off x="752399" y="5626100"/>
            <a:ext cx="82947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ontserrat"/>
              <a:buNone/>
            </a:pPr>
            <a:r>
              <a:rPr lang="en-US" sz="22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Ensure accuracy with Confidence Driven Data Validation 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78c8cfcd8d_0_0"/>
          <p:cNvSpPr/>
          <p:nvPr/>
        </p:nvSpPr>
        <p:spPr>
          <a:xfrm>
            <a:off x="11202988" y="2584451"/>
            <a:ext cx="4457700" cy="2589212"/>
          </a:xfrm>
          <a:custGeom>
            <a:avLst/>
            <a:gdLst/>
            <a:ahLst/>
            <a:cxnLst/>
            <a:rect l="l" t="t" r="r" b="b"/>
            <a:pathLst>
              <a:path w="2808" h="1631" extrusionOk="0">
                <a:moveTo>
                  <a:pt x="0" y="806"/>
                </a:moveTo>
                <a:lnTo>
                  <a:pt x="1404" y="1631"/>
                </a:lnTo>
                <a:lnTo>
                  <a:pt x="2808" y="825"/>
                </a:lnTo>
                <a:lnTo>
                  <a:pt x="1404" y="0"/>
                </a:lnTo>
                <a:lnTo>
                  <a:pt x="0" y="806"/>
                </a:lnTo>
                <a:close/>
              </a:path>
            </a:pathLst>
          </a:custGeom>
          <a:solidFill>
            <a:schemeClr val="lt1">
              <a:alpha val="823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g278c8cfcd8d_0_0"/>
          <p:cNvSpPr/>
          <p:nvPr/>
        </p:nvSpPr>
        <p:spPr>
          <a:xfrm>
            <a:off x="9677400" y="815976"/>
            <a:ext cx="7478713" cy="8655050"/>
          </a:xfrm>
          <a:custGeom>
            <a:avLst/>
            <a:gdLst/>
            <a:ahLst/>
            <a:cxnLst/>
            <a:rect l="l" t="t" r="r" b="b"/>
            <a:pathLst>
              <a:path w="4711" h="5452" extrusionOk="0">
                <a:moveTo>
                  <a:pt x="4230" y="3782"/>
                </a:moveTo>
                <a:lnTo>
                  <a:pt x="2365" y="4857"/>
                </a:lnTo>
                <a:lnTo>
                  <a:pt x="500" y="3801"/>
                </a:lnTo>
                <a:lnTo>
                  <a:pt x="500" y="3801"/>
                </a:lnTo>
                <a:lnTo>
                  <a:pt x="500" y="2937"/>
                </a:lnTo>
                <a:lnTo>
                  <a:pt x="961" y="3206"/>
                </a:lnTo>
                <a:lnTo>
                  <a:pt x="961" y="3532"/>
                </a:lnTo>
                <a:lnTo>
                  <a:pt x="2384" y="4338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3532"/>
                </a:lnTo>
                <a:lnTo>
                  <a:pt x="3769" y="2457"/>
                </a:lnTo>
                <a:lnTo>
                  <a:pt x="2365" y="3283"/>
                </a:lnTo>
                <a:lnTo>
                  <a:pt x="500" y="2208"/>
                </a:lnTo>
                <a:lnTo>
                  <a:pt x="500" y="1651"/>
                </a:lnTo>
                <a:lnTo>
                  <a:pt x="500" y="1651"/>
                </a:lnTo>
                <a:lnTo>
                  <a:pt x="500" y="1651"/>
                </a:lnTo>
                <a:lnTo>
                  <a:pt x="769" y="1498"/>
                </a:lnTo>
                <a:lnTo>
                  <a:pt x="2365" y="595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1670"/>
                </a:lnTo>
                <a:lnTo>
                  <a:pt x="4230" y="3782"/>
                </a:lnTo>
                <a:lnTo>
                  <a:pt x="4230" y="3782"/>
                </a:lnTo>
                <a:lnTo>
                  <a:pt x="4230" y="3782"/>
                </a:lnTo>
                <a:close/>
                <a:moveTo>
                  <a:pt x="2365" y="0"/>
                </a:moveTo>
                <a:lnTo>
                  <a:pt x="0" y="1363"/>
                </a:lnTo>
                <a:lnTo>
                  <a:pt x="0" y="4089"/>
                </a:lnTo>
                <a:lnTo>
                  <a:pt x="2365" y="5452"/>
                </a:lnTo>
                <a:lnTo>
                  <a:pt x="4711" y="4089"/>
                </a:lnTo>
                <a:lnTo>
                  <a:pt x="4711" y="1363"/>
                </a:lnTo>
                <a:lnTo>
                  <a:pt x="2365" y="0"/>
                </a:lnTo>
                <a:close/>
              </a:path>
            </a:pathLst>
          </a:custGeom>
          <a:solidFill>
            <a:schemeClr val="lt1">
              <a:alpha val="823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</a:pPr>
            <a:endParaRPr sz="18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3" name="Google Shape;233;g278c8cfcd8d_0_0"/>
          <p:cNvCxnSpPr/>
          <p:nvPr/>
        </p:nvCxnSpPr>
        <p:spPr>
          <a:xfrm>
            <a:off x="1590675" y="5173664"/>
            <a:ext cx="6332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4" name="Google Shape;234;g278c8cfcd8d_0_0"/>
          <p:cNvCxnSpPr/>
          <p:nvPr/>
        </p:nvCxnSpPr>
        <p:spPr>
          <a:xfrm>
            <a:off x="849312" y="5173664"/>
            <a:ext cx="809700" cy="0"/>
          </a:xfrm>
          <a:prstGeom prst="straightConnector1">
            <a:avLst/>
          </a:prstGeom>
          <a:noFill/>
          <a:ln w="34925" cap="rnd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5" name="Google Shape;235;g278c8cfcd8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95625" y="468675"/>
            <a:ext cx="1768475" cy="51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quare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3294B"/>
      </a:accent1>
      <a:accent2>
        <a:srgbClr val="E87722"/>
      </a:accent2>
      <a:accent3>
        <a:srgbClr val="FFFFF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Custom</PresentationFormat>
  <Paragraphs>179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Montserrat</vt:lpstr>
      <vt:lpstr>Montserrat SemiBold</vt:lpstr>
      <vt:lpstr>Montserrat Light</vt:lpstr>
      <vt:lpstr>Montserrat Medium</vt:lpstr>
      <vt:lpstr>Noto Sans Symbols</vt:lpstr>
      <vt:lpstr>Arial</vt:lpstr>
      <vt:lpstr>Roboto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Fayowole Ehinmetan</dc:creator>
  <cp:lastModifiedBy>Stephen Young</cp:lastModifiedBy>
  <cp:revision>1</cp:revision>
  <dcterms:created xsi:type="dcterms:W3CDTF">2023-07-31T17:20:38Z</dcterms:created>
  <dcterms:modified xsi:type="dcterms:W3CDTF">2023-09-18T15:42:18Z</dcterms:modified>
</cp:coreProperties>
</file>